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41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0" r:id="rId3"/>
    <p:sldId id="278" r:id="rId4"/>
    <p:sldId id="276" r:id="rId5"/>
    <p:sldId id="284" r:id="rId6"/>
    <p:sldId id="279" r:id="rId7"/>
    <p:sldId id="283" r:id="rId8"/>
    <p:sldId id="289" r:id="rId9"/>
    <p:sldId id="288" r:id="rId10"/>
    <p:sldId id="262" r:id="rId11"/>
    <p:sldId id="259" r:id="rId12"/>
    <p:sldId id="270" r:id="rId13"/>
    <p:sldId id="285" r:id="rId14"/>
    <p:sldId id="290" r:id="rId15"/>
    <p:sldId id="274" r:id="rId16"/>
    <p:sldId id="275" r:id="rId17"/>
  </p:sldIdLst>
  <p:sldSz cx="9144000" cy="5143500" type="screen16x9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1F00"/>
    <a:srgbClr val="C14E07"/>
    <a:srgbClr val="FF8F5E"/>
    <a:srgbClr val="FF9E7F"/>
    <a:srgbClr val="00843C"/>
    <a:srgbClr val="FF4843"/>
    <a:srgbClr val="FF425A"/>
    <a:srgbClr val="FF0000"/>
    <a:srgbClr val="00FA00"/>
    <a:srgbClr val="B3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82"/>
    <p:restoredTop sz="87638"/>
  </p:normalViewPr>
  <p:slideViewPr>
    <p:cSldViewPr snapToGrid="0" snapToObjects="1">
      <p:cViewPr>
        <p:scale>
          <a:sx n="158" d="100"/>
          <a:sy n="158" d="100"/>
        </p:scale>
        <p:origin x="1880" y="5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4723E-6A3F-5F41-8138-E10E5EE5B18C}" type="datetimeFigureOut">
              <a:rPr kumimoji="1" lang="zh-CN" altLang="en-US" smtClean="0"/>
              <a:t>2023/1/29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243BE-7BB7-E447-9E45-282CDD8030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52631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gif>
</file>

<file path=ppt/media/image19.tiff>
</file>

<file path=ppt/media/image2.jpeg>
</file>

<file path=ppt/media/image20.tiff>
</file>

<file path=ppt/media/image21.png>
</file>

<file path=ppt/media/image22.tiff>
</file>

<file path=ppt/media/image23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13A4D-A3CA-2B44-8A5C-2D1E205D70FA}" type="datetimeFigureOut">
              <a:rPr kumimoji="1" lang="zh-CN" altLang="en-US" smtClean="0"/>
              <a:t>2023/1/29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6BAE5-FDB7-B34F-9FFD-A6DA036FDA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15140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400" kern="1200">
              <a:solidFill>
                <a:srgbClr val="0070C0"/>
              </a:solidFill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9074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5013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重点不是说明这个命令，而是表达</a:t>
            </a:r>
            <a:r>
              <a:rPr kumimoji="1" lang="en-US" altLang="zh-CN" dirty="0"/>
              <a:t>git</a:t>
            </a:r>
            <a:r>
              <a:rPr kumimoji="1" lang="zh-CN" altLang="en-US" dirty="0"/>
              <a:t>对历史的完整控制力！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6705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7226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4171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19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912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605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3538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5539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1152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复合操作：</a:t>
            </a:r>
            <a:endParaRPr kumimoji="1" lang="en-US" altLang="zh-CN" dirty="0"/>
          </a:p>
          <a:p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merge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/>
              <a:t>--rebase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rebase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235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0501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复合操作：</a:t>
            </a:r>
            <a:endParaRPr kumimoji="1" lang="en-US" altLang="zh-CN" dirty="0"/>
          </a:p>
          <a:p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merge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/>
              <a:t>--rebase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rebase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6455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2942261"/>
            <a:ext cx="2508736" cy="1895616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1940882"/>
            <a:ext cx="5773084" cy="28881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2261844"/>
            <a:ext cx="4847038" cy="1199792"/>
          </a:xfrm>
        </p:spPr>
        <p:txBody>
          <a:bodyPr anchor="b"/>
          <a:lstStyle>
            <a:lvl1pPr>
              <a:defRPr sz="36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3575187"/>
            <a:ext cx="4836456" cy="780634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rgbClr val="000100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3" y="3796155"/>
            <a:ext cx="1968535" cy="401243"/>
          </a:xfrm>
        </p:spPr>
        <p:txBody>
          <a:bodyPr anchor="t"/>
          <a:lstStyle>
            <a:lvl1pPr algn="ctr">
              <a:defRPr sz="1650">
                <a:solidFill>
                  <a:schemeClr val="accent1"/>
                </a:solidFill>
              </a:defRPr>
            </a:lvl1pPr>
          </a:lstStyle>
          <a:p>
            <a:fld id="{154729D6-5E0C-C241-9DCE-F26D0DD4FF36}" type="datetime3">
              <a:rPr lang="zh-CN" altLang="en-US" smtClean="0"/>
              <a:t>2023年1月29日星期日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3" y="3101509"/>
            <a:ext cx="2085881" cy="626258"/>
          </a:xfrm>
        </p:spPr>
        <p:txBody>
          <a:bodyPr anchor="ctr"/>
          <a:lstStyle>
            <a:lvl1pPr algn="l">
              <a:defRPr sz="12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4132357"/>
            <a:ext cx="738180" cy="319955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AC5B1FEA-406A-7749-A5C3-DDCB5F67A4C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10075"/>
            <a:ext cx="9144000" cy="24765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2D7AB-EE94-D547-870D-1056145E768A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12709"/>
            <a:ext cx="1963320" cy="41021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628649"/>
            <a:ext cx="5907840" cy="388620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E8C5-BD66-AB4E-AF77-A3454FC056BD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CAD1D-F577-E846-8D6C-4B60E0E65113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1" y="1123495"/>
            <a:ext cx="8041439" cy="1572944"/>
          </a:xfrm>
        </p:spPr>
        <p:txBody>
          <a:bodyPr anchor="b"/>
          <a:lstStyle>
            <a:lvl1pPr algn="ctr">
              <a:defRPr sz="36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815802"/>
            <a:ext cx="7467601" cy="1125140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5C97-B947-D14F-BF93-C8A56C0EDBA5}" type="datetime3">
              <a:rPr lang="zh-CN" altLang="en-US" smtClean="0"/>
              <a:t>2023年1月29日星期日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295C2-CCE8-584A-B951-ABD47299C1A2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1529334"/>
            <a:ext cx="3657600" cy="29626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1529334"/>
            <a:ext cx="3657600" cy="29626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528792"/>
            <a:ext cx="3017520" cy="406796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1528790"/>
            <a:ext cx="3014708" cy="406796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00AA3-C134-D547-A42E-30522BF05F19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8" y="3210752"/>
            <a:ext cx="1288495" cy="541897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2" y="2487630"/>
            <a:ext cx="1288495" cy="541897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057399"/>
            <a:ext cx="3017520" cy="2434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057400"/>
            <a:ext cx="3017520" cy="2434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6FD-8AEE-6649-9152-8B767873C0BE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5B9C2-6984-E04A-AF37-BA62349771F0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1" y="1115311"/>
            <a:ext cx="3008313" cy="1441004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626571"/>
            <a:ext cx="4699370" cy="3863645"/>
          </a:xfrm>
        </p:spPr>
        <p:txBody>
          <a:bodyPr anchor="ctr"/>
          <a:lstStyle>
            <a:lvl1pPr>
              <a:defRPr sz="1800"/>
            </a:lvl1pPr>
            <a:lvl2pPr>
              <a:defRPr sz="165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1" y="2556316"/>
            <a:ext cx="3008313" cy="1439318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3FE65-F4CE-3249-8C13-33572B942B0B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43404"/>
            <a:ext cx="2781300" cy="614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3502241"/>
            <a:ext cx="8041440" cy="539899"/>
          </a:xfrm>
        </p:spPr>
        <p:txBody>
          <a:bodyPr anchor="b"/>
          <a:lstStyle>
            <a:lvl1pPr algn="ctr">
              <a:defRPr sz="27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445770"/>
            <a:ext cx="4873752" cy="27432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62115"/>
            <a:ext cx="6705600" cy="4523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9E77-D000-2A4A-8190-C86F9AAA652D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327422"/>
            <a:ext cx="8041440" cy="10820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28791"/>
            <a:ext cx="7467600" cy="29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4611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269C626F-8ECC-AB44-8B96-A3F5D387107C}" type="datetime3">
              <a:rPr kumimoji="1" lang="zh-CN" altLang="en-US" smtClean="0"/>
              <a:t>2023年1月29日星期日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611657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4611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71450" indent="-17145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18338" indent="-17145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1722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2296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6299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3444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4018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4592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85166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dratle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hmyzsh/ohmyzsh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ldratlee/translations/tree/master/git-workflows-and-tutorial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pin198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hyperlink" Target="https://weibo.com/1836334682/C5P43jMbb" TargetMode="External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eibo.com/1836334682/C5P43jMbb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zh.wikipedia.org/wiki/%E8%BD%AF%E4%BB%B6%E9%85%8D%E7%BD%AE%E7%AE%A1%E7%90%86" TargetMode="External"/><Relationship Id="rId4" Type="http://schemas.openxmlformats.org/officeDocument/2006/relationships/hyperlink" Target="http://zh.wikipedia.org/wiki/%E7%89%88%E6%9C%AC%E6%8E%A7%E5%88%B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hmyzsh/ohmyzsh" TargetMode="External"/><Relationship Id="rId3" Type="http://schemas.openxmlformats.org/officeDocument/2006/relationships/hyperlink" Target="https://github.com/pluralsight/git-internals-pdf" TargetMode="External"/><Relationship Id="rId7" Type="http://schemas.openxmlformats.org/officeDocument/2006/relationships/hyperlink" Target="https://github.com/oldratlee/software-practice-thoughts/blob/master/git/README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dratlee/translations/blob/master/git-workflows-and-tutorials/README.md" TargetMode="External"/><Relationship Id="rId5" Type="http://schemas.openxmlformats.org/officeDocument/2006/relationships/hyperlink" Target="https://github.com/xirong/my-git" TargetMode="External"/><Relationship Id="rId10" Type="http://schemas.openxmlformats.org/officeDocument/2006/relationships/image" Target="../media/image23.tiff"/><Relationship Id="rId4" Type="http://schemas.openxmlformats.org/officeDocument/2006/relationships/image" Target="../media/image22.tiff"/><Relationship Id="rId9" Type="http://schemas.openxmlformats.org/officeDocument/2006/relationships/hyperlink" Target="http://www.douban.com/doulist/1686793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cs/git-ta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 rot="360000">
            <a:off x="2752951" y="2261844"/>
            <a:ext cx="6020754" cy="1199792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Dubai" panose="020B0503030403030204" pitchFamily="34" charset="-78"/>
                <a:cs typeface="Dubai" panose="020B0503030403030204" pitchFamily="34" charset="-78"/>
              </a:rPr>
              <a:t>Git/VCS</a:t>
            </a:r>
            <a:r>
              <a:rPr kumimoji="1" lang="zh-CN" altLang="en-US" dirty="0">
                <a:latin typeface="Dubai" panose="020B0503030403030204" pitchFamily="34" charset="-78"/>
                <a:cs typeface="Dubai" panose="020B0503030403030204" pitchFamily="34" charset="-78"/>
              </a:rPr>
              <a:t> 使用与原则 简介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李鼎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(</a:t>
            </a:r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哲良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)</a:t>
            </a:r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 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@oldratlee</a:t>
            </a:r>
            <a:endParaRPr kumimoji="1" lang="en-US" altLang="zh-CN" dirty="0">
              <a:solidFill>
                <a:srgbClr val="C14E07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2020-07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366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split orient="vert"/>
      </p:transition>
    </mc:Choice>
    <mc:Fallback xmlns="">
      <p:transition spd="med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3.1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使用 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优雅的使用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0269" y="1250948"/>
            <a:ext cx="7293692" cy="3227615"/>
          </a:xfrm>
        </p:spPr>
        <p:txBody>
          <a:bodyPr wrap="none">
            <a:sp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kumimoji="1" lang="zh-CN" altLang="en-US" dirty="0"/>
              <a:t>使用 </a:t>
            </a:r>
            <a:r>
              <a:rPr kumimoji="1" lang="en-US" altLang="zh-CN" b="1" dirty="0" err="1">
                <a:solidFill>
                  <a:srgbClr val="000090"/>
                </a:solidFill>
              </a:rPr>
              <a:t>zsh</a:t>
            </a:r>
            <a:r>
              <a:rPr kumimoji="1" lang="en-US" altLang="zh-CN" b="1" dirty="0">
                <a:solidFill>
                  <a:srgbClr val="000090"/>
                </a:solidFill>
              </a:rPr>
              <a:t> </a:t>
            </a:r>
            <a:r>
              <a:rPr kumimoji="1" lang="en-US" altLang="zh-CN" dirty="0"/>
              <a:t>+ </a:t>
            </a:r>
            <a:r>
              <a:rPr kumimoji="1" lang="en-US" altLang="zh-CN" b="1" dirty="0">
                <a:solidFill>
                  <a:srgbClr val="000090"/>
                </a:solidFill>
                <a:hlinkClick r:id="rId3"/>
              </a:rPr>
              <a:t>oh-my-zsh</a:t>
            </a:r>
            <a:r>
              <a:rPr kumimoji="1" lang="zh-CN" altLang="zh-CN" dirty="0"/>
              <a:t>，</a:t>
            </a:r>
            <a:r>
              <a:rPr kumimoji="1" lang="zh-CN" altLang="en-US" dirty="0"/>
              <a:t>快捷了太多！</a:t>
            </a:r>
            <a:endParaRPr kumimoji="1" lang="en-US" altLang="zh-CN" dirty="0"/>
          </a:p>
          <a:p>
            <a:pPr lvl="1">
              <a:lnSpc>
                <a:spcPct val="130000"/>
              </a:lnSpc>
            </a:pPr>
            <a:r>
              <a:rPr kumimoji="1" lang="zh-CN" altLang="en-US" dirty="0"/>
              <a:t>查看 </a:t>
            </a:r>
            <a:r>
              <a:rPr kumimoji="1" lang="en-US" altLang="zh-CN" dirty="0"/>
              <a:t>oh-my-</a:t>
            </a:r>
            <a:r>
              <a:rPr kumimoji="1" lang="en-US" altLang="zh-CN" dirty="0" err="1"/>
              <a:t>zsh</a:t>
            </a:r>
            <a:r>
              <a:rPr kumimoji="1" lang="zh-CN" altLang="en-US" dirty="0"/>
              <a:t> 给</a:t>
            </a:r>
            <a:r>
              <a:rPr kumimoji="1" lang="en-US" altLang="zh-CN" dirty="0"/>
              <a:t>git</a:t>
            </a:r>
            <a:r>
              <a:rPr kumimoji="1" lang="zh-CN" altLang="en-US" dirty="0"/>
              <a:t>加了哪些别名：</a:t>
            </a:r>
            <a:r>
              <a:rPr kumimoji="1" lang="en-US" altLang="zh-CN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alias | grep git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3">
              <a:lnSpc>
                <a:spcPct val="130000"/>
              </a:lnSpc>
              <a:buFont typeface="Wingdings" charset="2"/>
              <a:buChar char="Ø"/>
            </a:pPr>
            <a:endParaRPr kumimoji="1" lang="en-US" altLang="zh-CN" dirty="0"/>
          </a:p>
          <a:p>
            <a:pPr lvl="3">
              <a:lnSpc>
                <a:spcPct val="130000"/>
              </a:lnSpc>
              <a:buFont typeface="Wingdings" charset="2"/>
              <a:buChar char="Ø"/>
            </a:pPr>
            <a:endParaRPr kumimoji="1" lang="en-US" altLang="zh-CN" dirty="0"/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checkout -b &lt;new branch name&gt;</a:t>
            </a:r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--abort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--continue</a:t>
            </a:r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merge</a:t>
            </a:r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上面命令其实是引入工作流。</a:t>
            </a:r>
            <a:br>
              <a:rPr kumimoji="1" lang="en-US" altLang="zh-CN" dirty="0"/>
            </a:br>
            <a:r>
              <a:rPr kumimoji="1" lang="zh-CN" altLang="en-US" dirty="0"/>
              <a:t>更多说明参见 </a:t>
            </a:r>
            <a:r>
              <a:rPr kumimoji="1" lang="en-US" altLang="zh-CN" dirty="0">
                <a:hlinkClick r:id="rId4"/>
              </a:rPr>
              <a:t>Git</a:t>
            </a:r>
            <a:r>
              <a:rPr kumimoji="1" lang="zh-CN" altLang="en-US" dirty="0">
                <a:hlinkClick r:id="rId4"/>
              </a:rPr>
              <a:t>工作流指南</a:t>
            </a:r>
            <a:r>
              <a:rPr kumimoji="1" lang="zh-CN" altLang="en-US" dirty="0"/>
              <a:t>：</a:t>
            </a:r>
            <a:r>
              <a:rPr kumimoji="1" lang="zh-CN" altLang="en-US" b="1" dirty="0">
                <a:solidFill>
                  <a:srgbClr val="0070C0"/>
                </a:solidFill>
              </a:rPr>
              <a:t>集中式</a:t>
            </a:r>
            <a:r>
              <a:rPr kumimoji="1" lang="zh-CN" altLang="en-US" dirty="0"/>
              <a:t>工作流</a:t>
            </a:r>
            <a:r>
              <a:rPr kumimoji="1" lang="en-US" altLang="zh-CN" dirty="0"/>
              <a:t> / </a:t>
            </a:r>
            <a:r>
              <a:rPr kumimoji="1" lang="zh-CN" altLang="en-US" b="1" dirty="0">
                <a:solidFill>
                  <a:srgbClr val="008000"/>
                </a:solidFill>
              </a:rPr>
              <a:t>功能分支</a:t>
            </a:r>
            <a:r>
              <a:rPr kumimoji="1" lang="zh-CN" altLang="en-US" dirty="0"/>
              <a:t>工作流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87BC8451-58CA-CF4C-93DF-45FE0FD0E419}"/>
              </a:ext>
            </a:extLst>
          </p:cNvPr>
          <p:cNvCxnSpPr>
            <a:cxnSpLocks/>
          </p:cNvCxnSpPr>
          <p:nvPr/>
        </p:nvCxnSpPr>
        <p:spPr>
          <a:xfrm>
            <a:off x="614477" y="2373890"/>
            <a:ext cx="803940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61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3.2 </a:t>
            </a:r>
            <a:r>
              <a:rPr kumimoji="1" lang="zh-CN" altLang="en-US" sz="3200" dirty="0"/>
              <a:t>像上帝一样的使用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2903" y="1595618"/>
            <a:ext cx="3477234" cy="1715341"/>
          </a:xfr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kumimoji="1" lang="en-US" altLang="zh-CN" sz="3600" b="1" dirty="0">
                <a:solidFill>
                  <a:srgbClr val="C14E0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</a:t>
            </a:r>
            <a:r>
              <a:rPr kumimoji="1" lang="en-US" altLang="zh-CN" sz="3600" b="1" dirty="0" err="1">
                <a:solidFill>
                  <a:srgbClr val="C14E0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endParaRPr kumimoji="1" lang="en-US" altLang="zh-CN" sz="2400" dirty="0"/>
          </a:p>
          <a:p>
            <a:pPr marL="0" indent="0" algn="ctr">
              <a:spcBef>
                <a:spcPts val="2000"/>
              </a:spcBef>
              <a:buNone/>
            </a:pPr>
            <a:r>
              <a:rPr kumimoji="1" lang="zh-CN" altLang="en-US" sz="2400" dirty="0"/>
              <a:t>控制</a:t>
            </a:r>
            <a:r>
              <a:rPr kumimoji="1" lang="en-US" altLang="zh-CN" sz="2400" dirty="0"/>
              <a:t>/</a:t>
            </a:r>
            <a:r>
              <a:rPr kumimoji="1" lang="zh-CN" altLang="en-US" sz="2400" dirty="0"/>
              <a:t>修正历史！</a:t>
            </a:r>
            <a:endParaRPr kumimoji="1" lang="en-US" altLang="zh-CN" sz="2400" dirty="0"/>
          </a:p>
          <a:p>
            <a:pPr marL="0" indent="0" algn="ctr">
              <a:buNone/>
            </a:pPr>
            <a:r>
              <a:rPr kumimoji="1" lang="zh-CN" altLang="en-US" sz="2400" dirty="0"/>
              <a:t>像上帝一样！！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1CE92B9-4C0F-4F4F-A622-5B4EB2028612}"/>
              </a:ext>
            </a:extLst>
          </p:cNvPr>
          <p:cNvSpPr txBox="1">
            <a:spLocks/>
          </p:cNvSpPr>
          <p:nvPr/>
        </p:nvSpPr>
        <p:spPr>
          <a:xfrm>
            <a:off x="1582201" y="3673529"/>
            <a:ext cx="2518638" cy="566309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网上的资料很多，不展开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Font typeface="Rage Italic" pitchFamily="66" charset="0"/>
              <a:buNone/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后面附录里也有进一步的资料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3AE82E-FB21-4248-BAEE-88162A03D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137" y="1736696"/>
            <a:ext cx="3429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1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marL="342900" indent="-342900" algn="l"/>
            <a:r>
              <a:rPr kumimoji="1" lang="en-US" altLang="zh-CN" sz="3200" dirty="0"/>
              <a:t>3.3</a:t>
            </a:r>
            <a:r>
              <a:rPr kumimoji="1" lang="zh-CN" altLang="en-US" sz="3200" dirty="0"/>
              <a:t> 冷门但会用到的操作</a:t>
            </a:r>
            <a:endParaRPr kumimoji="1"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89452"/>
            <a:ext cx="5206875" cy="2580258"/>
          </a:xfrm>
        </p:spPr>
        <p:txBody>
          <a:bodyPr wrap="none">
            <a:spAutoFit/>
          </a:bodyPr>
          <a:lstStyle/>
          <a:p>
            <a:pPr marL="273050" indent="-273050">
              <a:lnSpc>
                <a:spcPct val="150000"/>
              </a:lnSpc>
              <a:spcBef>
                <a:spcPts val="2000"/>
              </a:spcBef>
              <a:buFont typeface="Wingdings" pitchFamily="2" charset="2"/>
              <a:buChar char="Ø"/>
            </a:pPr>
            <a:r>
              <a:rPr kumimoji="1" lang="zh-CN" altLang="en-US" dirty="0"/>
              <a:t>仓库移了位置</a:t>
            </a:r>
            <a:br>
              <a:rPr kumimoji="1" lang="en-US" altLang="zh-CN" dirty="0"/>
            </a:b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remote set-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origin &lt;new repo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1" lang="en-US" altLang="zh-CN" dirty="0"/>
          </a:p>
          <a:p>
            <a:pPr marL="273050" indent="-273050">
              <a:lnSpc>
                <a:spcPct val="150000"/>
              </a:lnSpc>
              <a:spcBef>
                <a:spcPts val="1500"/>
              </a:spcBef>
              <a:buFont typeface="Wingdings" pitchFamily="2" charset="2"/>
              <a:buChar char="Ø"/>
            </a:pPr>
            <a:r>
              <a:rPr kumimoji="1" lang="zh-CN" altLang="en-US" dirty="0"/>
              <a:t>修改提交的作者</a:t>
            </a:r>
            <a:r>
              <a:rPr kumimoji="1" lang="en-US" altLang="zh-CN" dirty="0"/>
              <a:t>(</a:t>
            </a:r>
            <a:r>
              <a:rPr kumimoji="1" lang="zh-CN" altLang="en-US" dirty="0"/>
              <a:t>公司</a:t>
            </a:r>
            <a:r>
              <a:rPr kumimoji="1" lang="en-US" altLang="zh-CN" dirty="0" err="1"/>
              <a:t>GitLab</a:t>
            </a:r>
            <a:r>
              <a:rPr kumimoji="1" lang="zh-CN" altLang="en-US" dirty="0"/>
              <a:t>限制用内部邮箱</a:t>
            </a:r>
            <a:r>
              <a:rPr kumimoji="1" lang="en-US" altLang="zh-CN" dirty="0"/>
              <a:t>)</a:t>
            </a:r>
            <a:r>
              <a:rPr kumimoji="1" lang="zh-CN" altLang="en-US" dirty="0"/>
              <a:t>：</a:t>
            </a:r>
            <a:br>
              <a:rPr kumimoji="1" lang="en-US" altLang="zh-CN" dirty="0"/>
            </a:br>
            <a:r>
              <a:rPr kumimoji="1" lang="zh-CN" altLang="en-US" dirty="0"/>
              <a:t>先设置要的邮箱</a:t>
            </a:r>
            <a:br>
              <a:rPr kumimoji="1" lang="en-US" altLang="zh-CN" dirty="0"/>
            </a:b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config (--global)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user.email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foo@bar.com</a:t>
            </a:r>
            <a:b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zh-CN" altLang="en-US" dirty="0"/>
              <a:t>再 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commit --amend --no-edit</a:t>
            </a:r>
            <a:r>
              <a:rPr kumimoji="1" lang="zh-CN" altLang="en-US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--reset-author</a:t>
            </a:r>
            <a:endParaRPr kumimoji="1" lang="zh-CN" altLang="en-US" dirty="0">
              <a:solidFill>
                <a:srgbClr val="00009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872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4.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使用的原则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6" y="1153771"/>
            <a:ext cx="4195919" cy="3589124"/>
          </a:xfrm>
        </p:spPr>
        <p:txBody>
          <a:bodyPr wrap="square">
            <a:spAutoFit/>
          </a:bodyPr>
          <a:lstStyle/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一个分支做一件事。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一个小需求、一个小重构、一个</a:t>
            </a:r>
            <a:r>
              <a:rPr kumimoji="1" lang="en-US" altLang="zh-CN" sz="1400" dirty="0" err="1"/>
              <a:t>HotFix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…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即 不相关的 需求、重构、</a:t>
            </a:r>
            <a:r>
              <a:rPr kumimoji="1" lang="en-US" altLang="zh-CN" sz="1400" dirty="0" err="1"/>
              <a:t>HotFix</a:t>
            </a:r>
            <a:r>
              <a:rPr kumimoji="1" lang="zh-CN" altLang="en-US" sz="1400" dirty="0"/>
              <a:t> 等等</a:t>
            </a:r>
            <a:br>
              <a:rPr kumimoji="1" lang="en-US" altLang="zh-CN" sz="1400" dirty="0"/>
            </a:br>
            <a:r>
              <a:rPr kumimoji="1" lang="zh-CN" altLang="en-US" sz="1400" dirty="0"/>
              <a:t>在自己分支上独立完成（开发、测试、发布）。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频繁提交；避免大提交。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尽早反馈 尽小修改的影响。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频繁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rebase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目标分支。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尽早解决 尽小的冲突。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写好提交日志。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推荐了解 </a:t>
            </a:r>
            <a:r>
              <a:rPr kumimoji="1" lang="en-US" altLang="zh-CN" sz="1400" dirty="0">
                <a:hlinkClick r:id="rId3"/>
              </a:rPr>
              <a:t>@hepin1989</a:t>
            </a:r>
            <a:r>
              <a:rPr kumimoji="1" lang="en-US" altLang="zh-CN" sz="1400" dirty="0"/>
              <a:t> </a:t>
            </a:r>
            <a:r>
              <a:rPr kumimoji="1" lang="zh-CN" altLang="en-US" sz="1400" dirty="0"/>
              <a:t>的 </a:t>
            </a:r>
            <a:r>
              <a:rPr lang="en-US" altLang="zh-CN" sz="1400" dirty="0"/>
              <a:t>Git Commit</a:t>
            </a:r>
            <a:r>
              <a:rPr lang="zh-CN" altLang="en-US" sz="1400" dirty="0"/>
              <a:t>信息格式</a:t>
            </a:r>
            <a:r>
              <a:rPr lang="en-US" altLang="zh-CN" sz="1400" dirty="0"/>
              <a:t>(</a:t>
            </a:r>
            <a:r>
              <a:rPr lang="zh-CN" altLang="en-US" sz="1400" dirty="0"/>
              <a:t>见右</a:t>
            </a:r>
            <a:r>
              <a:rPr lang="en-US" altLang="zh-CN" sz="1400" dirty="0"/>
              <a:t>)</a:t>
            </a:r>
            <a:endParaRPr kumimoji="1"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12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6B5BFF0-558F-6745-81F6-AD185FC48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587" y="2464073"/>
            <a:ext cx="2959100" cy="2540000"/>
          </a:xfrm>
          <a:prstGeom prst="rect">
            <a:avLst/>
          </a:prstGeom>
        </p:spPr>
      </p:pic>
      <p:sp>
        <p:nvSpPr>
          <p:cNvPr id="11" name="矩形 10">
            <a:hlinkClick r:id="rId5"/>
            <a:extLst>
              <a:ext uri="{FF2B5EF4-FFF2-40B4-BE49-F238E27FC236}">
                <a16:creationId xmlns:a16="http://schemas.microsoft.com/office/drawing/2014/main" id="{FEF376A7-2D6F-5E49-9481-6CE5293DC4EA}"/>
              </a:ext>
            </a:extLst>
          </p:cNvPr>
          <p:cNvSpPr/>
          <p:nvPr/>
        </p:nvSpPr>
        <p:spPr>
          <a:xfrm>
            <a:off x="4795569" y="1504430"/>
            <a:ext cx="3877985" cy="657681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01000"/>
              </a:lnSpc>
              <a:spcBef>
                <a:spcPts val="200"/>
              </a:spcBef>
            </a:pPr>
            <a:r>
              <a:rPr lang="zh-CN" altLang="en-US" dirty="0">
                <a:solidFill>
                  <a:srgbClr val="C14E07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所有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不以</a:t>
            </a: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VCS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为一等公民的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软件流程</a:t>
            </a:r>
          </a:p>
          <a:p>
            <a:pPr>
              <a:lnSpc>
                <a:spcPct val="101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都可能是耍流氓，会被遗失而僵死！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E07853-CE31-794A-AAB4-9882E402F5A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04541" y="317529"/>
            <a:ext cx="1460040" cy="106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5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5.</a:t>
            </a:r>
            <a:r>
              <a:rPr kumimoji="1" lang="zh-CN" altLang="en-US" sz="3200" dirty="0"/>
              <a:t> 想想你在使用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的过程的问题？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032" y="1247553"/>
            <a:ext cx="7592143" cy="1945341"/>
          </a:xfrm>
        </p:spPr>
        <p:txBody>
          <a:bodyPr wrap="none">
            <a:spAutoFit/>
          </a:bodyPr>
          <a:lstStyle/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这个开发过程中的问题 是不是 可以通过基于</a:t>
            </a:r>
            <a:r>
              <a:rPr kumimoji="1" lang="en-US" altLang="zh-CN" dirty="0"/>
              <a:t>Git</a:t>
            </a:r>
            <a:r>
              <a:rPr kumimoji="1" lang="zh-CN" altLang="en-US" dirty="0"/>
              <a:t>上协作 来更高效解决？</a:t>
            </a: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在</a:t>
            </a:r>
            <a:r>
              <a:rPr kumimoji="1" lang="en-US" altLang="zh-CN" dirty="0"/>
              <a:t>Git</a:t>
            </a:r>
            <a:r>
              <a:rPr kumimoji="1" lang="zh-CN" altLang="en-US" dirty="0"/>
              <a:t>中 有对应的信息</a:t>
            </a:r>
            <a:r>
              <a:rPr kumimoji="1" lang="en-US" altLang="zh-CN" dirty="0"/>
              <a:t>/</a:t>
            </a:r>
            <a:r>
              <a:rPr kumimoji="1" lang="zh-CN" altLang="en-US" dirty="0"/>
              <a:t>操作，才能安全</a:t>
            </a:r>
            <a:r>
              <a:rPr kumimoji="1" lang="en-US" altLang="zh-CN" dirty="0"/>
              <a:t>/</a:t>
            </a:r>
            <a:r>
              <a:rPr kumimoji="1" lang="zh-CN" altLang="en-US" dirty="0"/>
              <a:t>可靠的回溯？</a:t>
            </a: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b="1" dirty="0">
                <a:solidFill>
                  <a:srgbClr val="C00000"/>
                </a:solidFill>
              </a:rPr>
              <a:t>TODO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More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Hint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Questions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8" name="矩形 7">
            <a:hlinkClick r:id="rId3"/>
            <a:extLst>
              <a:ext uri="{FF2B5EF4-FFF2-40B4-BE49-F238E27FC236}">
                <a16:creationId xmlns:a16="http://schemas.microsoft.com/office/drawing/2014/main" id="{B4F88A62-E629-5A44-9612-6765E17D4E20}"/>
              </a:ext>
            </a:extLst>
          </p:cNvPr>
          <p:cNvSpPr/>
          <p:nvPr/>
        </p:nvSpPr>
        <p:spPr>
          <a:xfrm>
            <a:off x="848032" y="3558135"/>
            <a:ext cx="7263527" cy="1031629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Git(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工作流</a:t>
            </a: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背后的本质问题其实是 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有效的项目流程管理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和 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高效的开发协同约定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而不仅是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或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SVN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等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VCS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或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SCM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工具的使用。</a:t>
            </a:r>
          </a:p>
        </p:txBody>
      </p:sp>
    </p:spTree>
    <p:extLst>
      <p:ext uri="{BB962C8B-B14F-4D97-AF65-F5344CB8AC3E}">
        <p14:creationId xmlns:p14="http://schemas.microsoft.com/office/powerpoint/2010/main" val="356025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1369" y="3459144"/>
            <a:ext cx="1681262" cy="1541156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22675" y="1102693"/>
            <a:ext cx="2098651" cy="2308324"/>
          </a:xfrm>
        </p:spPr>
        <p:txBody>
          <a:bodyPr wrap="none" anchor="ctr">
            <a:sp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QA</a:t>
            </a:r>
            <a:endParaRPr kumimoji="1" lang="zh-CN" altLang="en-US" sz="4800" b="1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42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3"/>
            <a:extLst>
              <a:ext uri="{FF2B5EF4-FFF2-40B4-BE49-F238E27FC236}">
                <a16:creationId xmlns:a16="http://schemas.microsoft.com/office/drawing/2014/main" id="{572EEE9F-832E-7F44-A2A6-9707CB7D5F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7683" y="3088835"/>
            <a:ext cx="1754690" cy="1303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进一步学习的资料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1627" y="1296033"/>
            <a:ext cx="5687006" cy="2939266"/>
          </a:xfrm>
        </p:spPr>
        <p:txBody>
          <a:bodyPr wrap="none">
            <a:spAutoFit/>
          </a:bodyPr>
          <a:lstStyle/>
          <a:p>
            <a:pPr marL="222250" indent="-222250">
              <a:spcBef>
                <a:spcPts val="600"/>
              </a:spcBef>
            </a:pPr>
            <a:r>
              <a:rPr kumimoji="1" lang="en-US" altLang="zh-CN" dirty="0" err="1"/>
              <a:t>Git</a:t>
            </a:r>
            <a:r>
              <a:rPr kumimoji="1" lang="zh-CN" altLang="en-US" dirty="0"/>
              <a:t>资料汇总：</a:t>
            </a:r>
            <a:r>
              <a:rPr kumimoji="1" lang="en-US" altLang="zh-CN" sz="1200" dirty="0">
                <a:hlinkClick r:id="rId5"/>
              </a:rPr>
              <a:t>https://github.com/xirong/my-git</a:t>
            </a:r>
            <a:r>
              <a:rPr kumimoji="1" lang="en-US" altLang="zh-CN" dirty="0"/>
              <a:t> </a:t>
            </a:r>
            <a:r>
              <a:rPr kumimoji="1" lang="zh-CN" altLang="en-US" dirty="0"/>
              <a:t>内容丰富！</a:t>
            </a:r>
          </a:p>
          <a:p>
            <a:pPr marL="450850" lvl="1" indent="-204788">
              <a:spcBef>
                <a:spcPts val="600"/>
              </a:spcBef>
            </a:pPr>
            <a:r>
              <a:rPr lang="zh-CN" altLang="en-US" sz="1600" dirty="0"/>
              <a:t>个人译的 </a:t>
            </a:r>
            <a:r>
              <a:rPr kumimoji="1" lang="en-US" altLang="zh-CN" sz="1600" dirty="0">
                <a:hlinkClick r:id="rId6"/>
              </a:rPr>
              <a:t>Git</a:t>
            </a:r>
            <a:r>
              <a:rPr kumimoji="1" lang="zh-CN" altLang="en-US" sz="1600" dirty="0">
                <a:hlinkClick r:id="rId6"/>
              </a:rPr>
              <a:t>工作流指南</a:t>
            </a:r>
            <a:endParaRPr kumimoji="1" lang="en-US" altLang="zh-CN" sz="1600" dirty="0"/>
          </a:p>
          <a:p>
            <a:pPr marL="450850" lvl="1" indent="-204788">
              <a:spcBef>
                <a:spcPts val="600"/>
              </a:spcBef>
            </a:pPr>
            <a:r>
              <a:rPr lang="zh-CN" altLang="en-US" sz="1600" dirty="0"/>
              <a:t>个人写的 </a:t>
            </a:r>
            <a:r>
              <a:rPr lang="en-US" altLang="zh-CN" sz="1600" dirty="0">
                <a:hlinkClick r:id="rId7"/>
              </a:rPr>
              <a:t>Why Git</a:t>
            </a:r>
            <a:endParaRPr kumimoji="1" lang="en-US" altLang="zh-CN" sz="1600" dirty="0"/>
          </a:p>
          <a:p>
            <a:pPr marL="222250" indent="-222250">
              <a:spcBef>
                <a:spcPts val="600"/>
              </a:spcBef>
            </a:pPr>
            <a:r>
              <a:rPr lang="zh-CN" altLang="en-US" dirty="0"/>
              <a:t>使用 </a:t>
            </a:r>
            <a:r>
              <a:rPr kumimoji="1" lang="en-US" altLang="zh-CN" b="1" dirty="0" err="1">
                <a:solidFill>
                  <a:srgbClr val="0070C0"/>
                </a:solidFill>
              </a:rPr>
              <a:t>zsh</a:t>
            </a:r>
            <a:r>
              <a:rPr kumimoji="1" lang="en-US" altLang="zh-CN" b="1" dirty="0">
                <a:solidFill>
                  <a:srgbClr val="000090"/>
                </a:solidFill>
              </a:rPr>
              <a:t> </a:t>
            </a:r>
            <a:r>
              <a:rPr kumimoji="1" lang="en-US" altLang="zh-CN" dirty="0"/>
              <a:t>+ </a:t>
            </a:r>
            <a:r>
              <a:rPr kumimoji="1" lang="en-US" altLang="zh-CN" b="1" dirty="0">
                <a:solidFill>
                  <a:srgbClr val="000090"/>
                </a:solidFill>
                <a:hlinkClick r:id="rId8"/>
              </a:rPr>
              <a:t>oh-my-zsh</a:t>
            </a:r>
            <a:r>
              <a:rPr kumimoji="1" lang="zh-CN" altLang="en-US" b="1" dirty="0">
                <a:solidFill>
                  <a:srgbClr val="000090"/>
                </a:solidFill>
              </a:rPr>
              <a:t>：</a:t>
            </a:r>
            <a:br>
              <a:rPr kumimoji="1" lang="en-US" altLang="zh-CN" b="1" dirty="0">
                <a:solidFill>
                  <a:srgbClr val="000090"/>
                </a:solidFill>
              </a:rPr>
            </a:br>
            <a:r>
              <a:rPr lang="en-US" altLang="zh-CN" sz="1200" dirty="0">
                <a:hlinkClick r:id="rId8"/>
              </a:rPr>
              <a:t>https://github.com/ohmyzsh/ohmyzsh</a:t>
            </a:r>
            <a:endParaRPr kumimoji="1" lang="en-US" altLang="zh-CN" sz="1600" dirty="0">
              <a:hlinkClick r:id="" action="ppaction://noaction"/>
            </a:endParaRPr>
          </a:p>
          <a:p>
            <a:pPr marL="222250" indent="-222250">
              <a:spcBef>
                <a:spcPts val="600"/>
              </a:spcBef>
            </a:pPr>
            <a:r>
              <a:rPr kumimoji="1" lang="en-US" altLang="zh-CN" dirty="0"/>
              <a:t>Git</a:t>
            </a:r>
            <a:r>
              <a:rPr kumimoji="1" lang="zh-CN" altLang="en-US" dirty="0"/>
              <a:t>书单 </a:t>
            </a:r>
            <a:r>
              <a:rPr kumimoji="1" lang="en-US" altLang="zh-CN" sz="1200" dirty="0">
                <a:hlinkClick r:id="rId9"/>
              </a:rPr>
              <a:t>http://www.douban.com/doulist/1686793/</a:t>
            </a:r>
            <a:endParaRPr kumimoji="1" lang="en-US" altLang="zh-CN" dirty="0"/>
          </a:p>
          <a:p>
            <a:pPr marL="222250" indent="-222250">
              <a:spcBef>
                <a:spcPts val="600"/>
              </a:spcBef>
            </a:pPr>
            <a:r>
              <a:rPr lang="en-US" altLang="zh-CN" dirty="0"/>
              <a:t>《</a:t>
            </a:r>
            <a:r>
              <a:rPr lang="en-US" altLang="zh-CN" b="1" dirty="0">
                <a:latin typeface="Bookman Old Style" panose="02050604050505020204" pitchFamily="18" charset="0"/>
                <a:cs typeface="Dubai" panose="020B0503030403030204" pitchFamily="34" charset="-78"/>
              </a:rPr>
              <a:t>git </a:t>
            </a:r>
            <a:r>
              <a:rPr lang="en-US" altLang="zh-CN" b="1" dirty="0" err="1">
                <a:latin typeface="Bookman Old Style" panose="02050604050505020204" pitchFamily="18" charset="0"/>
                <a:cs typeface="Dubai" panose="020B0503030403030204" pitchFamily="34" charset="-78"/>
              </a:rPr>
              <a:t>internals</a:t>
            </a:r>
            <a:r>
              <a:rPr lang="en-US" altLang="zh-CN" dirty="0" err="1"/>
              <a:t>》</a:t>
            </a:r>
            <a:r>
              <a:rPr lang="en-US" altLang="zh-CN" sz="1200" dirty="0" err="1">
                <a:hlinkClick r:id="rId3"/>
              </a:rPr>
              <a:t>https</a:t>
            </a:r>
            <a:r>
              <a:rPr lang="en-US" altLang="zh-CN" sz="1200" dirty="0">
                <a:hlinkClick r:id="rId3"/>
              </a:rPr>
              <a:t>://github.com/pluralsight/git-internals-pdf</a:t>
            </a:r>
            <a:r>
              <a:rPr lang="en-US" altLang="zh-CN" sz="1200" dirty="0"/>
              <a:t> </a:t>
            </a:r>
          </a:p>
          <a:p>
            <a:pPr marL="469138" lvl="1" indent="-222250">
              <a:spcBef>
                <a:spcPts val="600"/>
              </a:spcBef>
            </a:pPr>
            <a:r>
              <a:rPr lang="zh-CN" altLang="en-US" sz="1600" dirty="0"/>
              <a:t>涉及</a:t>
            </a:r>
            <a:r>
              <a:rPr lang="en-US" altLang="zh-CN" sz="1600" dirty="0"/>
              <a:t>Git</a:t>
            </a:r>
            <a:r>
              <a:rPr lang="zh-CN" altLang="en-US" sz="1600" dirty="0"/>
              <a:t>的底层设计模型，比如存储结构、数据模型等等</a:t>
            </a:r>
            <a:endParaRPr lang="en-US" altLang="zh-CN" sz="1600" dirty="0"/>
          </a:p>
          <a:p>
            <a:pPr marL="469138" lvl="1" indent="-222250">
              <a:spcBef>
                <a:spcPts val="600"/>
              </a:spcBef>
            </a:pPr>
            <a:r>
              <a:rPr lang="zh-CN" altLang="en-US" sz="1600" dirty="0"/>
              <a:t>深入的风格</a:t>
            </a:r>
            <a:r>
              <a:rPr lang="en-US" altLang="zh-CN" sz="1600" dirty="0"/>
              <a:t> </a:t>
            </a:r>
            <a:r>
              <a:rPr lang="zh-CN" altLang="en-US" sz="1600" dirty="0"/>
              <a:t>可以满足你</a:t>
            </a:r>
            <a:r>
              <a:rPr lang="en-US" altLang="zh-CN" sz="1600" dirty="0"/>
              <a:t> </a:t>
            </a:r>
            <a:r>
              <a:rPr lang="zh-CN" altLang="en-US" sz="1600" dirty="0"/>
              <a:t>比使用更底层的好奇</a:t>
            </a:r>
            <a:endParaRPr kumimoji="1" lang="en-US" altLang="zh-CN" sz="1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15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E05718-A20A-C048-BA6E-85670522AF9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4072" y="788859"/>
            <a:ext cx="1621913" cy="210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6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44544"/>
            <a:ext cx="8041440" cy="1082006"/>
          </a:xfrm>
        </p:spPr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52645"/>
            <a:ext cx="7636193" cy="3523272"/>
          </a:xfr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0.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VCS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版本控制系统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zh-CN" sz="2000" dirty="0"/>
              <a:t>/Git</a:t>
            </a:r>
            <a:r>
              <a:rPr kumimoji="1" lang="zh-CN" altLang="en-US" sz="2000" dirty="0"/>
              <a:t> 使用情况调查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1.</a:t>
            </a:r>
            <a:r>
              <a:rPr kumimoji="1" lang="zh-CN" altLang="en-US" sz="2000" dirty="0"/>
              <a:t>  为什么 </a:t>
            </a:r>
            <a:r>
              <a:rPr kumimoji="1" lang="en-US" altLang="zh-CN" sz="2000" dirty="0"/>
              <a:t>VCS/Git</a:t>
            </a:r>
            <a:r>
              <a:rPr kumimoji="1" lang="zh-CN" altLang="en-US" sz="2000" dirty="0"/>
              <a:t> 至关重要？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2.</a:t>
            </a:r>
            <a:r>
              <a:rPr kumimoji="1" lang="zh-CN" altLang="en-US" sz="2000" dirty="0"/>
              <a:t>  实际实践问题 及其 解决方法</a:t>
            </a:r>
            <a:br>
              <a:rPr kumimoji="1" lang="en-US" altLang="zh-CN" sz="2000" dirty="0"/>
            </a:br>
            <a:r>
              <a:rPr kumimoji="1" lang="zh-CN" altLang="en-US" sz="2000" dirty="0"/>
              <a:t>     问题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：人眼查看困难的日志历史线</a:t>
            </a:r>
            <a:br>
              <a:rPr kumimoji="1" lang="en-US" altLang="zh-CN" sz="2000" dirty="0"/>
            </a:br>
            <a:r>
              <a:rPr kumimoji="1" lang="zh-CN" altLang="en-US" sz="2000" dirty="0"/>
              <a:t>     问题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：没有使用</a:t>
            </a:r>
            <a:r>
              <a:rPr kumimoji="1" lang="en-US" altLang="zh-CN" sz="2000" dirty="0"/>
              <a:t>Tag</a:t>
            </a:r>
            <a:r>
              <a:rPr kumimoji="1" lang="zh-CN" altLang="en-US" sz="2000" dirty="0"/>
              <a:t>来管理与追踪线上操作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发布</a:t>
            </a:r>
            <a:r>
              <a:rPr kumimoji="1" lang="en-US" altLang="zh-CN" sz="2000" dirty="0"/>
              <a:t>/</a:t>
            </a:r>
            <a:r>
              <a:rPr kumimoji="1" lang="zh-CN" altLang="en-US" sz="2000" dirty="0"/>
              <a:t>灰度</a:t>
            </a:r>
            <a:r>
              <a:rPr kumimoji="1" lang="en-US" altLang="zh-CN" sz="2000" dirty="0"/>
              <a:t>)</a:t>
            </a:r>
            <a:r>
              <a:rPr kumimoji="1" lang="zh-CN" altLang="en-US" sz="2000" dirty="0"/>
              <a:t>以回溯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3.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一些值得用的常用功能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4.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使用的原则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5.</a:t>
            </a:r>
            <a:r>
              <a:rPr kumimoji="1" lang="zh-CN" altLang="en-US" sz="2000" dirty="0"/>
              <a:t>  想想你在使用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的过程的问题？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470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0.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VCS/Git</a:t>
            </a:r>
            <a:r>
              <a:rPr kumimoji="1" lang="zh-CN" altLang="en-US" sz="3200" dirty="0"/>
              <a:t> 的使用情况调查</a:t>
            </a:r>
            <a:endParaRPr kumimoji="1" lang="zh-CN" alt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585" y="1126254"/>
            <a:ext cx="7467600" cy="37568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dirty="0"/>
              <a:t>你用过哪些 </a:t>
            </a:r>
            <a:r>
              <a:rPr kumimoji="1" lang="en-US" altLang="zh-CN" dirty="0"/>
              <a:t>VCS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版本控制系统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zh-CN" altLang="en-US" dirty="0"/>
              <a:t>工具？</a:t>
            </a:r>
            <a:endParaRPr kumimoji="1" lang="en-US" altLang="zh-CN" dirty="0"/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有用</a:t>
            </a:r>
            <a:r>
              <a:rPr kumimoji="1" lang="en-US" altLang="zh-CN" dirty="0"/>
              <a:t> VCS </a:t>
            </a:r>
            <a:r>
              <a:rPr kumimoji="1" lang="zh-CN" altLang="en-US" dirty="0"/>
              <a:t>来回滚</a:t>
            </a:r>
            <a:r>
              <a:rPr kumimoji="1" lang="en-US" altLang="zh-CN" dirty="0"/>
              <a:t> </a:t>
            </a:r>
            <a:r>
              <a:rPr kumimoji="1" lang="zh-CN" altLang="en-US" dirty="0"/>
              <a:t>线上</a:t>
            </a:r>
            <a:r>
              <a:rPr kumimoji="1" lang="en-US" altLang="zh-CN" dirty="0"/>
              <a:t>Bug</a:t>
            </a:r>
            <a:r>
              <a:rPr kumimoji="1" lang="zh-CN" altLang="en-US" dirty="0"/>
              <a:t>的提交？（非人肉改）</a:t>
            </a:r>
            <a:endParaRPr kumimoji="1" lang="en-US" altLang="zh-CN" dirty="0"/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对于</a:t>
            </a:r>
            <a:r>
              <a:rPr kumimoji="1" lang="en-US" altLang="zh-CN" dirty="0"/>
              <a:t>git</a:t>
            </a:r>
            <a:r>
              <a:rPr kumimoji="1" lang="zh-CN" altLang="en-US" dirty="0"/>
              <a:t>，你有做过下面的操作吗？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有通过查看提交历史线来</a:t>
            </a:r>
            <a:br>
              <a:rPr kumimoji="1" lang="en-US" altLang="zh-CN" dirty="0"/>
            </a:br>
            <a:r>
              <a:rPr kumimoji="1" lang="zh-CN" altLang="en-US" dirty="0"/>
              <a:t>回溯了解过一个软件的演进吗？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 整理（压缩）过你的提交？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dirty="0"/>
              <a:t> ？你为什么用？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kumimoji="1" lang="en-US" altLang="zh-CN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zh-CN" altLang="en-US" dirty="0"/>
              <a:t> 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关于 </a:t>
            </a:r>
            <a:r>
              <a:rPr kumimoji="1" lang="en-US" altLang="zh-CN" dirty="0"/>
              <a:t>『</a:t>
            </a:r>
            <a:r>
              <a:rPr kumimoji="1" lang="zh-CN" altLang="en-US" dirty="0"/>
              <a:t>二分查找提交树 </a:t>
            </a:r>
            <a:r>
              <a:rPr kumimoji="1" lang="en-US" altLang="zh-CN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bisect</a:t>
            </a:r>
            <a:r>
              <a:rPr kumimoji="1" lang="en-US" altLang="zh-CN" dirty="0"/>
              <a:t>』</a:t>
            </a:r>
            <a:r>
              <a:rPr kumimoji="1" lang="zh-CN" altLang="en-US" dirty="0"/>
              <a:t>功能</a:t>
            </a:r>
            <a:br>
              <a:rPr kumimoji="1" lang="en-US" altLang="zh-CN" dirty="0"/>
            </a:b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（以确定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Bug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是哪个提交引入）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知道 这个功能吗？有调查了解过吗？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</a:t>
            </a:r>
            <a:r>
              <a:rPr kumimoji="1" lang="en-US" altLang="zh-CN" dirty="0"/>
              <a:t>(</a:t>
            </a:r>
            <a:r>
              <a:rPr kumimoji="1" lang="zh-CN" altLang="en-US" dirty="0"/>
              <a:t>实验</a:t>
            </a:r>
            <a:r>
              <a:rPr kumimoji="1" lang="en-US" altLang="zh-CN" dirty="0"/>
              <a:t>)</a:t>
            </a:r>
            <a:r>
              <a:rPr kumimoji="1" lang="zh-CN" altLang="en-US" dirty="0"/>
              <a:t>用过吗？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2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D67410B-61D2-A542-9A7E-BA89BDA47A2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01491" y="1213284"/>
            <a:ext cx="3093708" cy="12263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F3ECB6B-8C83-174A-BDE8-622C0B2DA8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864" y="2699985"/>
            <a:ext cx="3247423" cy="221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5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81E43336-5DC1-D34B-8879-9F9C447D06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598" y="1003037"/>
            <a:ext cx="1130612" cy="150371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FB6A143-0C18-3445-8710-76ABD9E08D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598" y="2890123"/>
            <a:ext cx="1197648" cy="150371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1.</a:t>
            </a:r>
            <a:r>
              <a:rPr kumimoji="1" lang="zh-CN" altLang="en-US" sz="3200" dirty="0"/>
              <a:t> 为什么 </a:t>
            </a:r>
            <a:r>
              <a:rPr kumimoji="1" lang="en-US" altLang="zh-CN" sz="3200" dirty="0"/>
              <a:t>VCS</a:t>
            </a:r>
            <a:r>
              <a:rPr kumimoji="1" lang="zh-CN" altLang="en-US" sz="3200" dirty="0"/>
              <a:t> 至关重要？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For </a:t>
            </a:r>
            <a:r>
              <a:rPr kumimoji="1" lang="zh-CN" altLang="en-US" sz="3200" dirty="0"/>
              <a:t>项目</a:t>
            </a:r>
            <a:r>
              <a:rPr kumimoji="1" lang="en-US" altLang="zh-CN" sz="3200" dirty="0"/>
              <a:t>/</a:t>
            </a:r>
            <a:r>
              <a:rPr kumimoji="1" lang="zh-CN" altLang="en-US" sz="3200" dirty="0"/>
              <a:t>团队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802" y="2787463"/>
            <a:ext cx="3954929" cy="2011769"/>
          </a:xfr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《</a:t>
            </a:r>
            <a:r>
              <a:rPr kumimoji="1" lang="zh-CN" altLang="en-US" sz="1100" b="1" dirty="0">
                <a:solidFill>
                  <a:srgbClr val="FF8F5E"/>
                </a:solidFill>
              </a:rPr>
              <a:t>重构</a:t>
            </a:r>
            <a:r>
              <a:rPr kumimoji="1"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第二版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》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章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重构，第一个示例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P9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：</a:t>
            </a:r>
            <a:endParaRPr kumimoji="1"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完成（一次小）修改，</a:t>
            </a:r>
            <a:r>
              <a:rPr kumimoji="1"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测试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是通过的，</a:t>
            </a:r>
            <a:b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下一步把代码提交到本地的版本控制系统。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1400" b="1" dirty="0"/>
              <a:t>每次成功的重构都会提交代码，</a:t>
            </a:r>
            <a:br>
              <a:rPr kumimoji="1" lang="en-US" altLang="zh-CN" sz="1200" dirty="0"/>
            </a:br>
            <a:r>
              <a:rPr kumimoji="1" lang="zh-CN" altLang="en-US" sz="1200" dirty="0"/>
              <a:t>如果待会不小心搞砸了，</a:t>
            </a:r>
            <a:br>
              <a:rPr kumimoji="1" lang="en-US" altLang="zh-CN" sz="1200" dirty="0"/>
            </a:br>
            <a:r>
              <a:rPr kumimoji="1" lang="zh-CN" altLang="en-US" sz="1200" dirty="0"/>
              <a:t>我便能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轻松回滚</a:t>
            </a:r>
            <a:r>
              <a:rPr kumimoji="1" lang="zh-CN" altLang="en-US" sz="1200" dirty="0"/>
              <a:t>到上一个可工作的状态。</a:t>
            </a:r>
            <a:endParaRPr kumimoji="1" lang="en-US" altLang="zh-CN" sz="1200" dirty="0"/>
          </a:p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1200" dirty="0"/>
              <a:t>把代码 </a:t>
            </a:r>
            <a:r>
              <a:rPr kumimoji="1" lang="en-US" altLang="zh-CN" sz="1200" dirty="0"/>
              <a:t>Push</a:t>
            </a:r>
            <a:r>
              <a:rPr kumimoji="1" lang="zh-CN" altLang="en-US" sz="1200" dirty="0"/>
              <a:t>仓库前，</a:t>
            </a:r>
            <a:br>
              <a:rPr kumimoji="1" lang="en-US" altLang="zh-CN" sz="1200" dirty="0"/>
            </a:br>
            <a:r>
              <a:rPr kumimoji="1" lang="zh-CN" altLang="en-US" sz="1400" b="1" dirty="0"/>
              <a:t>我会把</a:t>
            </a:r>
            <a:r>
              <a:rPr kumimoji="1" lang="zh-CN" altLang="en-US" sz="1400" b="1" dirty="0">
                <a:solidFill>
                  <a:schemeClr val="accent1">
                    <a:lumMod val="75000"/>
                  </a:schemeClr>
                </a:solidFill>
              </a:rPr>
              <a:t>零碎的修改</a:t>
            </a:r>
            <a:r>
              <a:rPr kumimoji="1" lang="zh-CN" altLang="en-US" sz="1400" b="1" dirty="0">
                <a:solidFill>
                  <a:srgbClr val="7030A0"/>
                </a:solidFill>
              </a:rPr>
              <a:t>压缩</a:t>
            </a:r>
            <a:r>
              <a:rPr kumimoji="1" lang="zh-CN" altLang="en-US" sz="1400" b="1" dirty="0"/>
              <a:t>成一个</a:t>
            </a:r>
            <a:r>
              <a:rPr kumimoji="1" lang="zh-CN" altLang="en-US" sz="1400" b="1" dirty="0">
                <a:solidFill>
                  <a:srgbClr val="0070C0"/>
                </a:solidFill>
              </a:rPr>
              <a:t>更有意义的提交</a:t>
            </a:r>
            <a:r>
              <a:rPr kumimoji="1" lang="zh-CN" altLang="en-US" sz="1400" b="1" dirty="0"/>
              <a:t>。</a:t>
            </a:r>
            <a:endParaRPr kumimoji="1" lang="en-US" altLang="zh-CN" sz="1400" b="1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3</a:t>
            </a:fld>
            <a:endParaRPr kumimoji="1"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1A56F364-6BB0-3C47-B7B3-7F30473E97B2}"/>
              </a:ext>
            </a:extLst>
          </p:cNvPr>
          <p:cNvSpPr txBox="1">
            <a:spLocks/>
          </p:cNvSpPr>
          <p:nvPr/>
        </p:nvSpPr>
        <p:spPr>
          <a:xfrm>
            <a:off x="5038708" y="1144410"/>
            <a:ext cx="3591048" cy="1249573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age Italic" pitchFamily="66" charset="0"/>
              <a:buNone/>
            </a:pPr>
            <a:r>
              <a:rPr kumimoji="1" lang="zh-CN" altLang="en-US" sz="1600" b="1" dirty="0">
                <a:solidFill>
                  <a:srgbClr val="C14E07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任何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操作敢</a:t>
            </a:r>
            <a:r>
              <a:rPr kumimoji="1" lang="en-US" altLang="zh-CN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能</a:t>
            </a:r>
            <a:r>
              <a:rPr kumimoji="1" lang="zh-CN" altLang="en-US" sz="20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快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 前提</a:t>
            </a:r>
            <a:r>
              <a:rPr kumimoji="1" lang="en-US" altLang="zh-CN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必要条件：</a:t>
            </a:r>
            <a:endParaRPr kumimoji="1" lang="en-US" altLang="zh-CN" sz="1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zh-CN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 </a:t>
            </a:r>
            <a:r>
              <a:rPr kumimoji="1" lang="en-US" altLang="zh-CN" sz="32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Undo</a:t>
            </a:r>
            <a:r>
              <a:rPr kumimoji="1" lang="zh-CN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(ctrl/</a:t>
            </a:r>
            <a:r>
              <a:rPr kumimoji="1"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cmd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+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Z)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文本编辑、线上发布、</a:t>
            </a:r>
            <a:r>
              <a:rPr kumimoji="1"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代码修改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…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2D97BA9F-4885-D941-BCE9-86F15D42304A}"/>
              </a:ext>
            </a:extLst>
          </p:cNvPr>
          <p:cNvSpPr txBox="1">
            <a:spLocks/>
          </p:cNvSpPr>
          <p:nvPr/>
        </p:nvSpPr>
        <p:spPr>
          <a:xfrm>
            <a:off x="4987502" y="3293231"/>
            <a:ext cx="3775393" cy="893514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400"/>
              </a:spcBef>
              <a:buNone/>
            </a:pP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版本控制 是</a:t>
            </a:r>
            <a:r>
              <a:rPr kumimoji="1" lang="zh-CN" altLang="en-US" sz="28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重构</a:t>
            </a:r>
            <a:r>
              <a:rPr kumimoji="1" lang="zh-CN" altLang="en-US" sz="20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实践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的支撑工具。</a:t>
            </a:r>
            <a:endParaRPr kumimoji="1" lang="en-US" altLang="zh-CN" sz="1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0" indent="0">
              <a:lnSpc>
                <a:spcPct val="120000"/>
              </a:lnSpc>
              <a:spcBef>
                <a:spcPts val="400"/>
              </a:spcBef>
              <a:buNone/>
            </a:pPr>
            <a:r>
              <a:rPr kumimoji="1" lang="zh-CN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频繁的重构过程需要与之对应的代码回滚点。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FBC27F0-24B5-EF4B-9A75-1DCD3A5A2FDD}"/>
              </a:ext>
            </a:extLst>
          </p:cNvPr>
          <p:cNvSpPr txBox="1">
            <a:spLocks/>
          </p:cNvSpPr>
          <p:nvPr/>
        </p:nvSpPr>
        <p:spPr>
          <a:xfrm>
            <a:off x="610802" y="1263128"/>
            <a:ext cx="4451860" cy="1013675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《</a:t>
            </a:r>
            <a:r>
              <a:rPr kumimoji="1" lang="zh-CN" altLang="en-US" sz="1100" b="1" dirty="0">
                <a:solidFill>
                  <a:srgbClr val="FF8F5E"/>
                </a:solidFill>
              </a:rPr>
              <a:t>程序员修炼之道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第二版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》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章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基础工具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—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话题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：</a:t>
            </a:r>
            <a:endParaRPr kumimoji="1" lang="en-US" altLang="zh-CN" sz="11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Rage Italic" pitchFamily="66" charset="0"/>
              <a:buNone/>
            </a:pPr>
            <a:r>
              <a:rPr kumimoji="1" lang="zh-CN" altLang="en-US" sz="1400" b="1" dirty="0">
                <a:solidFill>
                  <a:srgbClr val="7030A0"/>
                </a:solidFill>
              </a:rPr>
              <a:t>永远使用</a:t>
            </a:r>
            <a:r>
              <a:rPr kumimoji="1" lang="zh-CN" altLang="en-US" sz="1400" b="1" dirty="0"/>
              <a:t>版本控制！</a:t>
            </a:r>
            <a:endParaRPr kumimoji="1" lang="en-US" altLang="zh-CN" sz="1400" b="1" dirty="0"/>
          </a:p>
          <a:p>
            <a:pPr marL="0" indent="0">
              <a:lnSpc>
                <a:spcPct val="120000"/>
              </a:lnSpc>
              <a:spcBef>
                <a:spcPts val="100"/>
              </a:spcBef>
              <a:buFont typeface="Rage Italic" pitchFamily="66" charset="0"/>
              <a:buNone/>
            </a:pPr>
            <a:r>
              <a:rPr kumimoji="1" lang="zh-CN" altLang="en-US" sz="1200" dirty="0"/>
              <a:t>版本控制为</a:t>
            </a:r>
            <a:r>
              <a:rPr kumimoji="1" lang="zh-CN" altLang="en-US" sz="1200" b="1" dirty="0">
                <a:solidFill>
                  <a:schemeClr val="accent1">
                    <a:lumMod val="75000"/>
                  </a:schemeClr>
                </a:solidFill>
              </a:rPr>
              <a:t>你的工作</a:t>
            </a:r>
            <a:r>
              <a:rPr kumimoji="1" lang="zh-CN" altLang="en-US" sz="1200" dirty="0"/>
              <a:t>创造了一个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时间机器</a:t>
            </a:r>
            <a:r>
              <a:rPr kumimoji="1" lang="zh-CN" altLang="en-US" sz="1200" dirty="0"/>
              <a:t>，</a:t>
            </a:r>
            <a:br>
              <a:rPr kumimoji="1" lang="en-US" altLang="zh-CN" sz="1200" dirty="0"/>
            </a:br>
            <a:r>
              <a:rPr kumimoji="1" lang="zh-CN" altLang="en-US" sz="1200" dirty="0"/>
              <a:t>可以用它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重返过去</a:t>
            </a:r>
            <a:r>
              <a:rPr kumimoji="1" lang="zh-CN" altLang="en-US" sz="1200" dirty="0"/>
              <a:t>。</a:t>
            </a:r>
            <a:endParaRPr kumimoji="1" lang="en-US" altLang="zh-CN" sz="1200" dirty="0"/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716203D8-A62B-6348-B6A8-952C5EE4C202}"/>
              </a:ext>
            </a:extLst>
          </p:cNvPr>
          <p:cNvCxnSpPr>
            <a:cxnSpLocks/>
          </p:cNvCxnSpPr>
          <p:nvPr/>
        </p:nvCxnSpPr>
        <p:spPr>
          <a:xfrm>
            <a:off x="169598" y="2659184"/>
            <a:ext cx="878136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0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1.</a:t>
            </a:r>
            <a:r>
              <a:rPr kumimoji="1" lang="zh-CN" altLang="en-US" sz="3200" dirty="0"/>
              <a:t> 为什么 </a:t>
            </a:r>
            <a:r>
              <a:rPr kumimoji="1" lang="en-US" altLang="zh-CN" sz="3200" dirty="0"/>
              <a:t>VCS</a:t>
            </a:r>
            <a:r>
              <a:rPr kumimoji="1" lang="zh-CN" altLang="en-US" sz="3200" dirty="0"/>
              <a:t> 至关重要？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For</a:t>
            </a:r>
            <a:r>
              <a:rPr kumimoji="1" lang="zh-CN" altLang="en-US" sz="3200" dirty="0"/>
              <a:t> 成长</a:t>
            </a:r>
            <a:r>
              <a:rPr kumimoji="1" lang="en-US" altLang="zh-CN" sz="3200" dirty="0"/>
              <a:t>/</a:t>
            </a:r>
            <a:r>
              <a:rPr kumimoji="1" lang="zh-CN" altLang="en-US" sz="3200" dirty="0"/>
              <a:t>个人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4</a:t>
            </a:fld>
            <a:endParaRPr kumimoji="1"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FBC27F0-24B5-EF4B-9A75-1DCD3A5A2FDD}"/>
              </a:ext>
            </a:extLst>
          </p:cNvPr>
          <p:cNvSpPr txBox="1">
            <a:spLocks/>
          </p:cNvSpPr>
          <p:nvPr/>
        </p:nvSpPr>
        <p:spPr>
          <a:xfrm>
            <a:off x="580963" y="1112844"/>
            <a:ext cx="8297597" cy="273196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zh-CN" altLang="en-US" sz="1600" dirty="0"/>
              <a:t>基础工具 有</a:t>
            </a:r>
            <a:r>
              <a:rPr kumimoji="1" lang="zh-CN" altLang="en-US" sz="1600" b="1" dirty="0">
                <a:solidFill>
                  <a:srgbClr val="0070C0"/>
                </a:solidFill>
              </a:rPr>
              <a:t>广泛</a:t>
            </a:r>
            <a:r>
              <a:rPr kumimoji="1" lang="zh-CN" altLang="en-US" sz="1600" b="1" dirty="0"/>
              <a:t>和</a:t>
            </a:r>
            <a:r>
              <a:rPr kumimoji="1" lang="zh-CN" altLang="en-US" sz="1600" b="1" dirty="0">
                <a:solidFill>
                  <a:srgbClr val="0070C0"/>
                </a:solidFill>
              </a:rPr>
              <a:t>日复一日</a:t>
            </a:r>
            <a:r>
              <a:rPr kumimoji="1" lang="zh-CN" altLang="en-US" sz="1600" dirty="0"/>
              <a:t>的使用场景，学习投入能有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长期持续</a:t>
            </a:r>
            <a:r>
              <a:rPr kumimoji="1" lang="zh-CN" altLang="en-US" sz="1600" dirty="0"/>
              <a:t>的回报。</a:t>
            </a:r>
            <a:br>
              <a:rPr kumimoji="1" lang="en-US" altLang="zh-CN" sz="1600" dirty="0"/>
            </a:b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基础工具：编辑器、文本处理、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Shell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、调试器、版本控制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  <a:p>
            <a:pPr>
              <a:lnSpc>
                <a:spcPct val="120000"/>
              </a:lnSpc>
            </a:pPr>
            <a:r>
              <a:rPr kumimoji="1" lang="zh-CN" altLang="en-US" sz="1600" dirty="0"/>
              <a:t>程序员开发的程序员自用基础软件，往往包含了软件领域</a:t>
            </a:r>
            <a:r>
              <a:rPr kumimoji="1" lang="en-US" altLang="zh-CN" sz="1600" dirty="0"/>
              <a:t>(</a:t>
            </a:r>
            <a:r>
              <a:rPr kumimoji="1" lang="zh-CN" altLang="en-US" sz="1600" dirty="0"/>
              <a:t>设计与实现</a:t>
            </a:r>
            <a:r>
              <a:rPr kumimoji="1" lang="en-US" altLang="zh-CN" sz="1600" dirty="0"/>
              <a:t>)</a:t>
            </a:r>
            <a:r>
              <a:rPr kumimoji="1" lang="zh-CN" altLang="en-US" sz="1600" dirty="0"/>
              <a:t>的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深度主题</a:t>
            </a:r>
            <a:r>
              <a:rPr kumimoji="1" lang="zh-CN" altLang="en-US" sz="1600" dirty="0"/>
              <a:t>。</a:t>
            </a:r>
            <a:br>
              <a:rPr kumimoji="1" lang="en-US" altLang="zh-CN" sz="1600" dirty="0"/>
            </a:br>
            <a:r>
              <a:rPr kumimoji="1" lang="zh-CN" altLang="en-US" sz="1400" dirty="0"/>
              <a:t>如对于</a:t>
            </a:r>
            <a:r>
              <a:rPr kumimoji="1" lang="en-US" altLang="zh-CN" sz="1400" dirty="0"/>
              <a:t>Git</a:t>
            </a:r>
            <a:r>
              <a:rPr kumimoji="1" lang="zh-CN" altLang="en-US" sz="1400" dirty="0"/>
              <a:t>，涉及主题：</a:t>
            </a:r>
            <a:endParaRPr kumimoji="1"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分布式、一致性、图</a:t>
            </a:r>
            <a:endParaRPr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研发模式流程</a:t>
            </a:r>
            <a:endParaRPr kumimoji="1"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文件系统、</a:t>
            </a:r>
            <a:r>
              <a:rPr lang="en-US" altLang="zh-CN" sz="1400" dirty="0"/>
              <a:t>…</a:t>
            </a:r>
          </a:p>
          <a:p>
            <a:pPr>
              <a:lnSpc>
                <a:spcPct val="120000"/>
              </a:lnSpc>
            </a:pPr>
            <a:r>
              <a:rPr kumimoji="1" lang="zh-CN" altLang="en-US" sz="1600" dirty="0"/>
              <a:t>在开源广泛竞争中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胜出者</a:t>
            </a:r>
            <a:r>
              <a:rPr kumimoji="1" lang="zh-CN" altLang="en-US" sz="1600" dirty="0"/>
              <a:t>：</a:t>
            </a:r>
            <a:br>
              <a:rPr kumimoji="1" lang="en-US" altLang="zh-CN" sz="1400" dirty="0"/>
            </a:br>
            <a:r>
              <a:rPr kumimoji="1" lang="zh-CN" altLang="en-US" sz="1400" dirty="0"/>
              <a:t>系统设计上乘、实现高水准。</a:t>
            </a:r>
            <a:endParaRPr kumimoji="1" lang="en-US" altLang="zh-CN" sz="1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FEA878E-37CD-B746-88AC-4A6B8F625ED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2641" y="2404984"/>
            <a:ext cx="4451745" cy="132305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68AD659-1DF4-DC45-A217-24A277630653}"/>
              </a:ext>
            </a:extLst>
          </p:cNvPr>
          <p:cNvSpPr/>
          <p:nvPr/>
        </p:nvSpPr>
        <p:spPr>
          <a:xfrm>
            <a:off x="6774218" y="3459253"/>
            <a:ext cx="98456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100" dirty="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Git:</a:t>
            </a:r>
            <a:r>
              <a:rPr kumimoji="1" lang="zh-CN" altLang="en-US" sz="1100" dirty="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 大师之作</a:t>
            </a:r>
            <a:endParaRPr lang="zh-CN" altLang="en-US" sz="1100" dirty="0">
              <a:solidFill>
                <a:schemeClr val="bg1">
                  <a:lumMod val="65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127423C-06E9-9849-818B-AFEB8FCF07A2}"/>
              </a:ext>
            </a:extLst>
          </p:cNvPr>
          <p:cNvSpPr/>
          <p:nvPr/>
        </p:nvSpPr>
        <p:spPr>
          <a:xfrm>
            <a:off x="1672809" y="4091219"/>
            <a:ext cx="5798382" cy="724109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有基础</a:t>
            </a:r>
            <a:r>
              <a:rPr lang="zh-CN" altLang="en-US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深度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且 能</a:t>
            </a:r>
            <a:r>
              <a:rPr lang="zh-CN" altLang="en-US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日常使用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主题上的深入，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是 </a:t>
            </a:r>
            <a:r>
              <a:rPr lang="zh-CN" alt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个人职业成长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（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专业思考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与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实践训练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）的有效手段。</a:t>
            </a:r>
          </a:p>
        </p:txBody>
      </p:sp>
    </p:spTree>
    <p:extLst>
      <p:ext uri="{BB962C8B-B14F-4D97-AF65-F5344CB8AC3E}">
        <p14:creationId xmlns:p14="http://schemas.microsoft.com/office/powerpoint/2010/main" val="33814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79" y="90000"/>
            <a:ext cx="8427257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2.1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1</a:t>
            </a:r>
            <a:r>
              <a:rPr kumimoji="1" lang="zh-CN" altLang="en-US" sz="3200" dirty="0"/>
              <a:t>：人眼查看困难的日志历史线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44" y="1220853"/>
            <a:ext cx="3526543" cy="3240887"/>
          </a:xfr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为什么？</a:t>
            </a:r>
            <a:endParaRPr kumimoji="1" lang="en-US" altLang="zh-CN" sz="1400" dirty="0"/>
          </a:p>
          <a:p>
            <a:pPr lvl="1"/>
            <a:r>
              <a:rPr kumimoji="1" lang="zh-CN" altLang="en-US" sz="1400" dirty="0"/>
              <a:t>方便查看历史以了解软件的演进</a:t>
            </a:r>
            <a:endParaRPr kumimoji="1" lang="en-US" altLang="zh-CN" sz="1400" dirty="0"/>
          </a:p>
          <a:p>
            <a:pPr lvl="1"/>
            <a:r>
              <a:rPr kumimoji="1" lang="zh-CN" altLang="en-US" sz="1350" dirty="0"/>
              <a:t>方便识别出一个需求的修改内容</a:t>
            </a:r>
            <a:endParaRPr kumimoji="1" lang="en-US" altLang="zh-CN" sz="1350" dirty="0"/>
          </a:p>
          <a:p>
            <a:endParaRPr kumimoji="1" lang="en-US" altLang="zh-CN" sz="1600" dirty="0"/>
          </a:p>
          <a:p>
            <a:r>
              <a:rPr kumimoji="1" lang="zh-CN" altLang="en-US" sz="1600" b="1" dirty="0"/>
              <a:t>目标：</a:t>
            </a:r>
            <a:endParaRPr kumimoji="1" lang="en-US" altLang="zh-CN" sz="1600" b="1" dirty="0"/>
          </a:p>
          <a:p>
            <a:pPr lvl="1"/>
            <a:r>
              <a:rPr kumimoji="1" lang="zh-CN" altLang="en-US" sz="1400" b="1" dirty="0"/>
              <a:t>历史 </a:t>
            </a:r>
            <a:r>
              <a:rPr kumimoji="1" lang="zh-CN" altLang="en-US" sz="1400" b="1" dirty="0">
                <a:solidFill>
                  <a:srgbClr val="00843C"/>
                </a:solidFill>
              </a:rPr>
              <a:t>没有交叉</a:t>
            </a:r>
            <a:r>
              <a:rPr kumimoji="1" lang="zh-CN" altLang="en-US" sz="1400" b="1" dirty="0"/>
              <a:t>线（</a:t>
            </a:r>
            <a:r>
              <a:rPr kumimoji="1" lang="zh-CN" altLang="en-US" sz="1400" b="1" dirty="0">
                <a:solidFill>
                  <a:srgbClr val="00843C"/>
                </a:solidFill>
              </a:rPr>
              <a:t>简单</a:t>
            </a:r>
            <a:r>
              <a:rPr kumimoji="1" lang="zh-CN" altLang="en-US" sz="1400" b="1" dirty="0"/>
              <a:t>图线）</a:t>
            </a:r>
            <a:endParaRPr kumimoji="1" lang="en-US" altLang="zh-CN" sz="1400" b="1" dirty="0"/>
          </a:p>
          <a:p>
            <a:pPr lvl="1"/>
            <a:r>
              <a:rPr kumimoji="1" lang="zh-CN" altLang="en-US" sz="1400" b="1" dirty="0"/>
              <a:t>不超过</a:t>
            </a:r>
            <a:r>
              <a:rPr kumimoji="1" lang="en-US" altLang="zh-CN" sz="1400" b="1" dirty="0"/>
              <a:t>2</a:t>
            </a:r>
            <a:r>
              <a:rPr kumimoji="1" lang="zh-CN" altLang="en-US" sz="1400" b="1" dirty="0"/>
              <a:t>条并行线</a:t>
            </a:r>
            <a:r>
              <a:rPr kumimoji="1"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（除非多路合并）</a:t>
            </a:r>
            <a:endParaRPr kumimoji="1"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kumimoji="1" lang="en-US" altLang="zh-CN" sz="1400" dirty="0"/>
          </a:p>
          <a:p>
            <a:r>
              <a:rPr kumimoji="1" lang="zh-CN" altLang="en-US" sz="1600" dirty="0"/>
              <a:t>解决方法：</a:t>
            </a:r>
            <a:endParaRPr kumimoji="1" lang="en-US" altLang="zh-CN" sz="1600" dirty="0"/>
          </a:p>
          <a:p>
            <a:pPr marL="493713" lvl="1" indent="-247650">
              <a:buFont typeface="+mj-lt"/>
              <a:buAutoNum type="arabicPeriod"/>
            </a:pPr>
            <a:r>
              <a:rPr kumimoji="1" lang="zh-CN" altLang="en-US" sz="1400" dirty="0"/>
              <a:t>功能开发分支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（如 </a:t>
            </a:r>
            <a:r>
              <a:rPr kumimoji="1" lang="en-US" altLang="zh-CN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）</a:t>
            </a:r>
            <a:b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kumimoji="1" lang="zh-CN" altLang="en-US" sz="1400" dirty="0"/>
              <a:t>先</a:t>
            </a:r>
            <a:r>
              <a:rPr kumimoji="1" lang="en-US" altLang="zh-CN" sz="1400" dirty="0"/>
              <a:t>rebase</a:t>
            </a:r>
            <a:r>
              <a:rPr kumimoji="1" lang="zh-CN" altLang="en-US" sz="1400" dirty="0"/>
              <a:t> 目标分支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（如 </a:t>
            </a:r>
            <a:r>
              <a:rPr kumimoji="1" lang="en-US" altLang="zh-CN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）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93713" lvl="1" indent="-247650">
              <a:buFont typeface="+mj-lt"/>
              <a:buAutoNum type="arabicPeriod"/>
            </a:pPr>
            <a:r>
              <a:rPr kumimoji="1" lang="zh-CN" altLang="en-US" sz="1400" dirty="0"/>
              <a:t>目标分支 合并 功能分支</a:t>
            </a:r>
            <a:endParaRPr kumimoji="1"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80820" y="4611657"/>
            <a:ext cx="2133600" cy="273844"/>
          </a:xfrm>
        </p:spPr>
        <p:txBody>
          <a:bodyPr/>
          <a:lstStyle/>
          <a:p>
            <a:fld id="{31835B38-1CEB-D84F-B3FE-052700FFDDB8}" type="slidenum">
              <a:rPr kumimoji="1" lang="zh-CN" altLang="en-US" smtClean="0"/>
              <a:t>5</a:t>
            </a:fld>
            <a:endParaRPr kumimoji="1"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5C2D0D9-66D8-DEBF-AFD0-002C72FDE15C}"/>
              </a:ext>
            </a:extLst>
          </p:cNvPr>
          <p:cNvGrpSpPr/>
          <p:nvPr/>
        </p:nvGrpSpPr>
        <p:grpSpPr>
          <a:xfrm>
            <a:off x="4257844" y="1334142"/>
            <a:ext cx="4934708" cy="3268958"/>
            <a:chOff x="3893703" y="1177530"/>
            <a:chExt cx="5858296" cy="383974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7BC507FE-3C50-BD40-8380-4123A66F67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93703" y="1177530"/>
              <a:ext cx="3863993" cy="3711536"/>
            </a:xfrm>
            <a:prstGeom prst="rect">
              <a:avLst/>
            </a:prstGeom>
            <a:ln w="19050">
              <a:noFill/>
              <a:prstDash val="solid"/>
            </a:ln>
            <a:effectLst>
              <a:outerShdw blurRad="38100" dist="38100" dir="13500000" sx="101000" sy="101000" algn="br" rotWithShape="0">
                <a:schemeClr val="bg1">
                  <a:lumMod val="50000"/>
                  <a:alpha val="70000"/>
                </a:schemeClr>
              </a:outerShdw>
            </a:effectLst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8F508A4-D61E-3743-82D0-15ADFDC71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32134" y="1312702"/>
              <a:ext cx="3319865" cy="3704571"/>
            </a:xfrm>
            <a:prstGeom prst="rect">
              <a:avLst/>
            </a:prstGeom>
            <a:ln w="19050">
              <a:noFill/>
              <a:prstDash val="solid"/>
            </a:ln>
            <a:effectLst>
              <a:outerShdw blurRad="38100" dist="38100" dir="13500000" sx="101000" sy="101000" algn="br" rotWithShape="0">
                <a:schemeClr val="bg1">
                  <a:lumMod val="50000"/>
                  <a:alpha val="70000"/>
                </a:schemeClr>
              </a:outerShdw>
            </a:effectLst>
          </p:spPr>
        </p:pic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3D2840E-0185-5646-BB6A-90EB0C660D0E}"/>
                </a:ext>
              </a:extLst>
            </p:cNvPr>
            <p:cNvSpPr/>
            <p:nvPr/>
          </p:nvSpPr>
          <p:spPr>
            <a:xfrm>
              <a:off x="4099399" y="1698100"/>
              <a:ext cx="1720715" cy="1518371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zh-CN" altLang="en-US" sz="6000" b="1" dirty="0">
                  <a:solidFill>
                    <a:srgbClr val="FF1F00"/>
                  </a:solidFill>
                  <a:effectLst>
                    <a:outerShdw blurRad="12700" dist="38100" dir="13500000" algn="br" rotWithShape="0">
                      <a:srgbClr val="00B0F0">
                        <a:alpha val="80000"/>
                      </a:srgbClr>
                    </a:outerShdw>
                  </a:effectLst>
                </a:rPr>
                <a:t>✗</a:t>
              </a:r>
              <a:endParaRPr lang="en-US" altLang="zh-CN" sz="6000" b="1" dirty="0">
                <a:solidFill>
                  <a:srgbClr val="FF1F00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endParaRPr>
            </a:p>
            <a:p>
              <a:r>
                <a:rPr kumimoji="1" lang="zh-CN" altLang="en-US" b="1" dirty="0">
                  <a:solidFill>
                    <a:srgbClr val="FF1F00"/>
                  </a:solidFill>
                  <a:effectLst>
                    <a:outerShdw blurRad="12700" dist="38100" dir="13500000" algn="br" rotWithShape="0">
                      <a:srgbClr val="00B0F0">
                        <a:alpha val="80000"/>
                      </a:srgbClr>
                    </a:outerShdw>
                  </a:effectLst>
                </a:rPr>
                <a:t> 复杂 历史线</a:t>
              </a:r>
              <a:endParaRPr kumimoji="1" lang="en-US" altLang="zh-CN" b="1" dirty="0">
                <a:solidFill>
                  <a:srgbClr val="FF1F00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147257E-2693-A142-A099-C45D5BE5EFC5}"/>
                </a:ext>
              </a:extLst>
            </p:cNvPr>
            <p:cNvSpPr/>
            <p:nvPr/>
          </p:nvSpPr>
          <p:spPr>
            <a:xfrm>
              <a:off x="6518401" y="1698100"/>
              <a:ext cx="1720715" cy="1518371"/>
            </a:xfrm>
            <a:prstGeom prst="rect">
              <a:avLst/>
            </a:prstGeom>
          </p:spPr>
          <p:txBody>
            <a:bodyPr wrap="none" anchor="t">
              <a:spAutoFit/>
            </a:bodyPr>
            <a:lstStyle/>
            <a:p>
              <a:r>
                <a:rPr lang="zh-CN" altLang="en-US" sz="6000" b="1" dirty="0">
                  <a:solidFill>
                    <a:srgbClr val="00FA00"/>
                  </a:solidFill>
                  <a:effectLst>
                    <a:outerShdw blurRad="12700" dist="38100" dir="13500000" algn="br" rotWithShape="0">
                      <a:srgbClr val="00B0F0">
                        <a:alpha val="80000"/>
                      </a:srgbClr>
                    </a:outerShdw>
                  </a:effectLst>
                </a:rPr>
                <a:t>✓</a:t>
              </a:r>
            </a:p>
            <a:p>
              <a:r>
                <a:rPr kumimoji="1" lang="zh-CN" altLang="en-US" b="1" dirty="0">
                  <a:solidFill>
                    <a:srgbClr val="00FA00"/>
                  </a:solidFill>
                  <a:effectLst>
                    <a:outerShdw blurRad="12700" dist="38100" dir="13500000" algn="br" rotWithShape="0">
                      <a:srgbClr val="00B0F0">
                        <a:alpha val="80000"/>
                      </a:srgbClr>
                    </a:outerShdw>
                  </a:effectLst>
                </a:rPr>
                <a:t> 简单 历史线</a:t>
              </a:r>
              <a:endParaRPr lang="en-US" altLang="zh-CN" b="1" dirty="0">
                <a:solidFill>
                  <a:srgbClr val="00FA00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920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2.1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1</a:t>
            </a:r>
            <a:r>
              <a:rPr kumimoji="1" lang="zh-CN" altLang="en-US" sz="3200" dirty="0"/>
              <a:t>：操作过程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49" y="1279269"/>
            <a:ext cx="3714478" cy="3625608"/>
          </a:xfr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获取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的远程更新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pull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合并到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，并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这里使用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而不是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b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生成了合并结点（作为文档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视觉分隔符）</a:t>
            </a:r>
            <a:endParaRPr kumimoji="1" lang="en-US" altLang="zh-CN" sz="14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--no-ff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0226ED4-A645-DF4E-B6FA-071F1881CB1F}"/>
              </a:ext>
            </a:extLst>
          </p:cNvPr>
          <p:cNvSpPr txBox="1">
            <a:spLocks/>
          </p:cNvSpPr>
          <p:nvPr/>
        </p:nvSpPr>
        <p:spPr>
          <a:xfrm>
            <a:off x="4523332" y="1239854"/>
            <a:ext cx="4509568" cy="3668697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果 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本地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没有更新过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即本地提交在远程有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则 前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4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条命令 可以简化操作成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 1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条命令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获取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分支的远程更新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远程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分支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pull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合并到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，并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--no-ff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</p:txBody>
      </p:sp>
      <p:sp>
        <p:nvSpPr>
          <p:cNvPr id="5" name="燕尾形箭头 4">
            <a:extLst>
              <a:ext uri="{FF2B5EF4-FFF2-40B4-BE49-F238E27FC236}">
                <a16:creationId xmlns:a16="http://schemas.microsoft.com/office/drawing/2014/main" id="{6551B5F3-E875-E548-82CD-06476E70165E}"/>
              </a:ext>
            </a:extLst>
          </p:cNvPr>
          <p:cNvSpPr/>
          <p:nvPr/>
        </p:nvSpPr>
        <p:spPr>
          <a:xfrm>
            <a:off x="3384301" y="2361275"/>
            <a:ext cx="1010369" cy="747685"/>
          </a:xfrm>
          <a:prstGeom prst="notched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b="1" dirty="0">
              <a:solidFill>
                <a:srgbClr val="00843C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599CBB-B96A-804C-8295-EF2E86F9F31E}"/>
              </a:ext>
            </a:extLst>
          </p:cNvPr>
          <p:cNvSpPr/>
          <p:nvPr/>
        </p:nvSpPr>
        <p:spPr>
          <a:xfrm>
            <a:off x="3544116" y="2581229"/>
            <a:ext cx="723275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1400" b="1" dirty="0">
                <a:solidFill>
                  <a:srgbClr val="00843C"/>
                </a:solidFill>
              </a:rPr>
              <a:t>可简化</a:t>
            </a:r>
          </a:p>
        </p:txBody>
      </p:sp>
    </p:spTree>
    <p:extLst>
      <p:ext uri="{BB962C8B-B14F-4D97-AF65-F5344CB8AC3E}">
        <p14:creationId xmlns:p14="http://schemas.microsoft.com/office/powerpoint/2010/main" val="45469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2"/>
      <p:bldP spid="5" grpId="1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482992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2.2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2</a:t>
            </a:r>
            <a:r>
              <a:rPr kumimoji="1" lang="zh-CN" altLang="en-US" sz="3200" dirty="0"/>
              <a:t>：没有使用</a:t>
            </a:r>
            <a:r>
              <a:rPr kumimoji="1" lang="en-US" altLang="zh-CN" sz="3200" dirty="0"/>
              <a:t>Tag</a:t>
            </a:r>
            <a:r>
              <a:rPr kumimoji="1" lang="zh-CN" altLang="en-US" sz="3200" dirty="0"/>
              <a:t>管理与追踪发布</a:t>
            </a:r>
            <a:endParaRPr kumimoji="1" lang="en-US" altLang="zh-CN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43" y="1188546"/>
            <a:ext cx="6503512" cy="1571071"/>
          </a:xfrm>
        </p:spPr>
        <p:txBody>
          <a:bodyPr wrap="none">
            <a:spAutoFit/>
          </a:bodyPr>
          <a:lstStyle/>
          <a:p>
            <a:pPr marL="268288" indent="-268288">
              <a:lnSpc>
                <a:spcPct val="110000"/>
              </a:lnSpc>
            </a:pPr>
            <a:r>
              <a:rPr lang="zh-CN" altLang="en-US" sz="1600" dirty="0"/>
              <a:t>使用</a:t>
            </a:r>
            <a:r>
              <a:rPr lang="en-US" altLang="zh-CN" sz="1600" dirty="0"/>
              <a:t>git tag</a:t>
            </a:r>
            <a:r>
              <a:rPr lang="zh-CN" altLang="en-US" sz="1600" dirty="0"/>
              <a:t>管理 代码发布，并 文档记录（</a:t>
            </a:r>
            <a:r>
              <a:rPr lang="en-US" altLang="zh-CN" sz="1600" dirty="0" err="1"/>
              <a:t>gitlab</a:t>
            </a:r>
            <a:r>
              <a:rPr lang="zh-CN" altLang="en-US" sz="1600" dirty="0"/>
              <a:t> </a:t>
            </a:r>
            <a:r>
              <a:rPr lang="en-US" altLang="zh-CN" sz="1600" dirty="0"/>
              <a:t>Release/</a:t>
            </a:r>
            <a:r>
              <a:rPr lang="zh-CN" altLang="en-US" sz="1600" dirty="0"/>
              <a:t>语雀页）：</a:t>
            </a:r>
            <a:endParaRPr lang="en-US" altLang="zh-CN" sz="1600" dirty="0"/>
          </a:p>
          <a:p>
            <a:pPr lvl="1">
              <a:lnSpc>
                <a:spcPct val="110000"/>
              </a:lnSpc>
            </a:pPr>
            <a:r>
              <a:rPr lang="en-US" altLang="zh-CN" sz="1600" dirty="0"/>
              <a:t>Release</a:t>
            </a:r>
            <a:r>
              <a:rPr lang="zh-CN" altLang="en-US" sz="1600" dirty="0"/>
              <a:t> </a:t>
            </a:r>
            <a:r>
              <a:rPr lang="en-US" altLang="zh-CN" sz="1600" dirty="0"/>
              <a:t>Note</a:t>
            </a:r>
            <a:r>
              <a:rPr lang="zh-CN" altLang="en-US" sz="1600" dirty="0"/>
              <a:t> </a:t>
            </a:r>
            <a:r>
              <a:rPr lang="en-US" altLang="zh-CN" sz="1600" dirty="0"/>
              <a:t>/</a:t>
            </a:r>
            <a:r>
              <a:rPr lang="zh-CN" altLang="en-US" sz="1600" dirty="0"/>
              <a:t> </a:t>
            </a:r>
            <a:r>
              <a:rPr lang="en-US" altLang="zh-CN" sz="1600" dirty="0" err="1"/>
              <a:t>ChangLog</a:t>
            </a:r>
            <a:br>
              <a:rPr lang="en-US" altLang="zh-CN" sz="1600" dirty="0"/>
            </a:br>
            <a:r>
              <a:rPr lang="zh-CN" altLang="en-US" sz="1600" dirty="0"/>
              <a:t>如果提交及其日志整理</a:t>
            </a:r>
            <a:r>
              <a:rPr lang="en-US" altLang="zh-CN" sz="1600" dirty="0"/>
              <a:t>/</a:t>
            </a:r>
            <a:r>
              <a:rPr lang="zh-CN" altLang="en-US" sz="1600" dirty="0"/>
              <a:t>写得好，</a:t>
            </a:r>
            <a:r>
              <a:rPr lang="en-US" altLang="zh-CN" sz="1600" dirty="0" err="1"/>
              <a:t>ChangeLog</a:t>
            </a:r>
            <a:r>
              <a:rPr lang="zh-CN" altLang="en-US" sz="1600" dirty="0"/>
              <a:t>的整理会很简单</a:t>
            </a:r>
            <a:endParaRPr lang="en-US" altLang="zh-CN" sz="1600" dirty="0"/>
          </a:p>
          <a:p>
            <a:pPr marL="266700" indent="-266700">
              <a:lnSpc>
                <a:spcPct val="110000"/>
              </a:lnSpc>
            </a:pPr>
            <a:r>
              <a:rPr lang="zh-CN" altLang="en-US" sz="1600" dirty="0"/>
              <a:t>线上操作 要记录关联好 代码发布</a:t>
            </a:r>
            <a:r>
              <a:rPr lang="en-US" altLang="zh-CN" sz="1600" dirty="0"/>
              <a:t>(git</a:t>
            </a:r>
            <a:r>
              <a:rPr lang="zh-CN" altLang="en-US" sz="1600" dirty="0"/>
              <a:t> </a:t>
            </a:r>
            <a:r>
              <a:rPr lang="en-US" altLang="zh-CN" sz="1600" dirty="0"/>
              <a:t>tag)</a:t>
            </a:r>
            <a:r>
              <a:rPr lang="zh-CN" altLang="en-US" sz="1600" dirty="0"/>
              <a:t> ，并 文档记录：</a:t>
            </a:r>
            <a:endParaRPr lang="en-US" altLang="zh-CN" sz="1600" dirty="0"/>
          </a:p>
          <a:p>
            <a:pPr lvl="1">
              <a:lnSpc>
                <a:spcPct val="110000"/>
              </a:lnSpc>
            </a:pPr>
            <a:r>
              <a:rPr kumimoji="1" lang="zh-CN" altLang="en-US" sz="1600" dirty="0"/>
              <a:t>版本发布、</a:t>
            </a:r>
            <a:r>
              <a:rPr kumimoji="1" lang="en-US" altLang="zh-CN" sz="1600" dirty="0" err="1"/>
              <a:t>BugFix</a:t>
            </a:r>
            <a:r>
              <a:rPr kumimoji="1" lang="zh-CN" altLang="en-US" sz="1600" dirty="0"/>
              <a:t>、灰度</a:t>
            </a:r>
            <a:r>
              <a:rPr kumimoji="1" lang="en-US" altLang="zh-CN" sz="1600" dirty="0"/>
              <a:t>…</a:t>
            </a:r>
            <a:endParaRPr lang="en-US" altLang="zh-CN" sz="16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80820" y="4611657"/>
            <a:ext cx="2133600" cy="273844"/>
          </a:xfrm>
        </p:spPr>
        <p:txBody>
          <a:bodyPr/>
          <a:lstStyle/>
          <a:p>
            <a:fld id="{31835B38-1CEB-D84F-B3FE-052700FFDDB8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BD8EECF-10D5-3845-AC9E-B8D051A3AC4A}"/>
              </a:ext>
            </a:extLst>
          </p:cNvPr>
          <p:cNvSpPr/>
          <p:nvPr/>
        </p:nvSpPr>
        <p:spPr>
          <a:xfrm>
            <a:off x="1493273" y="3238727"/>
            <a:ext cx="6157455" cy="1478675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spcBef>
                <a:spcPts val="8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任何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线上操作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对应的代码 必须有 </a:t>
            </a:r>
            <a:r>
              <a:rPr lang="zh-CN" altLang="en-US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一个对应的</a:t>
            </a:r>
            <a:r>
              <a:rPr lang="en-US" altLang="zh-CN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 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以方便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快速准确地回溯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到 对应的代码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(git tag)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>
              <a:lnSpc>
                <a:spcPct val="120000"/>
              </a:lnSpc>
              <a:spcBef>
                <a:spcPts val="7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发布的管理与追踪，要做好。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如果公司的发布系统做得不行，就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自己动手管理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好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 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！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32C10B-69C4-8E4C-AAB1-0EBCA8CA73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2010" y="1314228"/>
            <a:ext cx="1489826" cy="148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1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2.2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2</a:t>
            </a:r>
            <a:r>
              <a:rPr kumimoji="1" lang="zh-CN" altLang="en-US" sz="3200" dirty="0"/>
              <a:t>：操作过程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040" y="1134325"/>
            <a:ext cx="4772460" cy="1795363"/>
          </a:xfrm>
        </p:spPr>
        <p:txBody>
          <a:bodyPr wrap="none">
            <a:spAutoFit/>
          </a:bodyPr>
          <a:lstStyle/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tag v2.11.4 </a:t>
            </a:r>
            <a:r>
              <a:rPr kumimoji="1" lang="en-US" altLang="zh-CN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-m</a:t>
            </a: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'release v2.11.4'</a:t>
            </a:r>
          </a:p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</a:t>
            </a:r>
            <a:endParaRPr kumimoji="1" lang="en-US" altLang="zh-CN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tag v2.11.4 </a:t>
            </a:r>
            <a:r>
              <a:rPr kumimoji="1" lang="en-US" altLang="zh-CN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-F</a:t>
            </a: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message.txt</a:t>
            </a:r>
            <a:b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通过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-F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选项指定文件 来提供</a:t>
            </a:r>
            <a:b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长文的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tag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说明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694DD5A-CEB3-5644-8324-691F52E715F4}"/>
              </a:ext>
            </a:extLst>
          </p:cNvPr>
          <p:cNvSpPr/>
          <p:nvPr/>
        </p:nvSpPr>
        <p:spPr>
          <a:xfrm>
            <a:off x="561704" y="3386362"/>
            <a:ext cx="3667992" cy="1120628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不要使用 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轻量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(light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weight)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20000"/>
              </a:lnSpc>
              <a:spcBef>
                <a:spcPts val="5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因为没有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message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及谁什么时候打的信息。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B041A99-770B-2744-A9E6-F94AEDF7FBB2}"/>
              </a:ext>
            </a:extLst>
          </p:cNvPr>
          <p:cNvSpPr/>
          <p:nvPr/>
        </p:nvSpPr>
        <p:spPr>
          <a:xfrm>
            <a:off x="5631391" y="2417065"/>
            <a:ext cx="2864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Tag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信息查看方法及其输出 示例：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777AF1D-4AAE-3A44-BA35-280E7740AB7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5712" y="730502"/>
            <a:ext cx="1489826" cy="14898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9F5CFA-CC2F-0346-B3C0-D11167979D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372" y="2767669"/>
            <a:ext cx="3446507" cy="182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1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素描簿">
  <a:themeElements>
    <a:clrScheme name="素描簿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素描簿">
      <a:majorFont>
        <a:latin typeface="Cambria"/>
        <a:ea typeface=""/>
        <a:cs typeface=""/>
        <a:font script="Jpan" typeface="ＭＳ 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素描簿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素描簿.thmx</Template>
  <TotalTime>3181</TotalTime>
  <Words>1615</Words>
  <Application>Microsoft Macintosh PowerPoint</Application>
  <PresentationFormat>全屏显示(16:9)</PresentationFormat>
  <Paragraphs>189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Bookman Old Style</vt:lpstr>
      <vt:lpstr>Calibri</vt:lpstr>
      <vt:lpstr>Cambria</vt:lpstr>
      <vt:lpstr>Consolas</vt:lpstr>
      <vt:lpstr>Dubai</vt:lpstr>
      <vt:lpstr>Rage Italic</vt:lpstr>
      <vt:lpstr>Wingdings</vt:lpstr>
      <vt:lpstr>素描簿</vt:lpstr>
      <vt:lpstr>Git/VCS 使用与原则 简介</vt:lpstr>
      <vt:lpstr>大纲</vt:lpstr>
      <vt:lpstr>0. VCS/Git 的使用情况调查</vt:lpstr>
      <vt:lpstr>1. 为什么 VCS 至关重要？— For 项目/团队</vt:lpstr>
      <vt:lpstr>1. 为什么 VCS 至关重要？— For 成长/个人</vt:lpstr>
      <vt:lpstr>2.1 实践问题1：人眼查看困难的日志历史线</vt:lpstr>
      <vt:lpstr>2.1 实践问题1：操作过程</vt:lpstr>
      <vt:lpstr>2.2 实践问题2：没有使用Tag管理与追踪发布</vt:lpstr>
      <vt:lpstr>2.2 实践问题2：操作过程</vt:lpstr>
      <vt:lpstr>3.1 Git使用 — 优雅的使用</vt:lpstr>
      <vt:lpstr>3.2 像上帝一样的使用</vt:lpstr>
      <vt:lpstr>3.3 冷门但会用到的操作</vt:lpstr>
      <vt:lpstr>4. Git使用的原则</vt:lpstr>
      <vt:lpstr>5. 想想你在使用Git的过程的问题？</vt:lpstr>
      <vt:lpstr>PowerPoint 演示文稿</vt:lpstr>
      <vt:lpstr>进一步学习的资料</vt:lpstr>
    </vt:vector>
  </TitlesOfParts>
  <Company>oldratlee.com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Git/GitLab 使用介绍</dc:title>
  <dc:creator>Jerry Lee</dc:creator>
  <cp:lastModifiedBy>Microsoft Office User</cp:lastModifiedBy>
  <cp:revision>415</cp:revision>
  <dcterms:created xsi:type="dcterms:W3CDTF">2014-12-16T09:22:43Z</dcterms:created>
  <dcterms:modified xsi:type="dcterms:W3CDTF">2023-01-29T06:35:09Z</dcterms:modified>
</cp:coreProperties>
</file>

<file path=docProps/thumbnail.jpeg>
</file>